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0" r:id="rId2"/>
  </p:sldMasterIdLst>
  <p:notesMasterIdLst>
    <p:notesMasterId r:id="rId41"/>
  </p:notesMasterIdLst>
  <p:sldIdLst>
    <p:sldId id="1495" r:id="rId3"/>
    <p:sldId id="1566" r:id="rId4"/>
    <p:sldId id="1538" r:id="rId5"/>
    <p:sldId id="1497" r:id="rId6"/>
    <p:sldId id="262" r:id="rId7"/>
    <p:sldId id="1540" r:id="rId8"/>
    <p:sldId id="1563" r:id="rId9"/>
    <p:sldId id="1562" r:id="rId10"/>
    <p:sldId id="1565" r:id="rId11"/>
    <p:sldId id="1568" r:id="rId12"/>
    <p:sldId id="1564" r:id="rId13"/>
    <p:sldId id="1577" r:id="rId14"/>
    <p:sldId id="1503" r:id="rId15"/>
    <p:sldId id="276" r:id="rId16"/>
    <p:sldId id="1505" r:id="rId17"/>
    <p:sldId id="1510" r:id="rId18"/>
    <p:sldId id="1571" r:id="rId19"/>
    <p:sldId id="1578" r:id="rId20"/>
    <p:sldId id="1579" r:id="rId21"/>
    <p:sldId id="1580" r:id="rId22"/>
    <p:sldId id="1581" r:id="rId23"/>
    <p:sldId id="1573" r:id="rId24"/>
    <p:sldId id="1572" r:id="rId25"/>
    <p:sldId id="1511" r:id="rId26"/>
    <p:sldId id="1583" r:id="rId27"/>
    <p:sldId id="1574" r:id="rId28"/>
    <p:sldId id="1576" r:id="rId29"/>
    <p:sldId id="1584" r:id="rId30"/>
    <p:sldId id="1585" r:id="rId31"/>
    <p:sldId id="1586" r:id="rId32"/>
    <p:sldId id="1512" r:id="rId33"/>
    <p:sldId id="1514" r:id="rId34"/>
    <p:sldId id="1516" r:id="rId35"/>
    <p:sldId id="1575" r:id="rId36"/>
    <p:sldId id="268" r:id="rId37"/>
    <p:sldId id="1567" r:id="rId38"/>
    <p:sldId id="1518" r:id="rId39"/>
    <p:sldId id="1519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Mono" panose="020B0609020000020004" pitchFamily="49" charset="0"/>
      <p:regular r:id="rId46"/>
      <p:bold r:id="rId47"/>
      <p:italic r:id="rId48"/>
      <p:boldItalic r:id="rId49"/>
    </p:embeddedFont>
    <p:embeddedFont>
      <p:font typeface="Clarity City" panose="020B0604020202020204" charset="0"/>
      <p:regular r:id="rId50"/>
      <p:bold r:id="rId51"/>
    </p:embeddedFont>
    <p:embeddedFont>
      <p:font typeface="Clarity City Medium" panose="020B0604020202020204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8" roundtripDataSignature="AMtx7mhuIDWYYxJSTGzJg84BRdaRZaQBq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29EDAD-0FD6-F15C-9670-BA3FBA8A2291}" name="Roy Williams (COSINE)" initials="R(" userId="S::roywill@microsoft.com::2a36463b-58f3-4390-b4ff-a30f5d1866f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8D42"/>
    <a:srgbClr val="262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901D1-5DEA-4CE3-906B-BA3FE4436AAA}" v="42" dt="2022-05-18T12:22:56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4" autoAdjust="0"/>
    <p:restoredTop sz="96449" autoAdjust="0"/>
  </p:normalViewPr>
  <p:slideViewPr>
    <p:cSldViewPr snapToGrid="0">
      <p:cViewPr varScale="1">
        <p:scale>
          <a:sx n="72" d="100"/>
          <a:sy n="72" d="100"/>
        </p:scale>
        <p:origin x="4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54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138" Type="http://customschemas.google.com/relationships/presentationmetadata" Target="metadata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144" Type="http://schemas.microsoft.com/office/2018/10/relationships/authors" Target="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13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14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58900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36184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165338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104245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4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9145"/>
          <a:stretch/>
        </p:blipFill>
        <p:spPr>
          <a:xfrm>
            <a:off x="0" y="-15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0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84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CBD5-591D-45E0-94C6-C13A4F57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4DBF-8426-4DB8-8AEA-8FD31EA1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1CC6-2743-4CF7-B35E-9535F7CE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0002-3DE8-4490-8015-539CF811C92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B2477-1620-4045-BD9B-61033DCE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CBAC-DD1B-4EF2-B800-28DFF72B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D049-325D-4608-BC1A-C5BAF844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9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3765E-8CE0-C742-A5FB-3F12AC593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F0ED5-D759-F846-A421-9E4E8E0D4FAC}"/>
              </a:ext>
            </a:extLst>
          </p:cNvPr>
          <p:cNvSpPr/>
          <p:nvPr userDrawn="1"/>
        </p:nvSpPr>
        <p:spPr>
          <a:xfrm>
            <a:off x="569823" y="4186890"/>
            <a:ext cx="55595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0" i="0" spc="320" baseline="0" dirty="0">
                <a:solidFill>
                  <a:srgbClr val="3D8D42"/>
                </a:solidFill>
                <a:latin typeface="Clarity City Medium" pitchFamily="2" charset="77"/>
              </a:rPr>
              <a:t>WELCOME TO VALENCIA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708D-9224-A949-94AC-383D25BBC0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8559" y="254643"/>
            <a:ext cx="71148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3FBD58-323F-D34D-9A13-394A0A19D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98" y="1516284"/>
            <a:ext cx="5289001" cy="24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6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C179D-6CC2-0F48-8633-586057538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2FD8E-FCF3-AA4F-B5EB-97A509C72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6F1739-DC5B-F842-B0F7-E371C092D8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A91E1-4F57-2C42-9AA0-3713E4CB67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374" y="3945744"/>
            <a:ext cx="2292626" cy="2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3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75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EA07FB2-1B65-3C4E-8173-268658DBD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BF24B7-E9F0-224D-9225-53121B0D8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9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64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940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612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377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5673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00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543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044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51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930399"/>
            <a:ext cx="10993345" cy="4195764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7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62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 descr="A picture containing rectangle&#10;&#10;Description automatically generated"/>
          <p:cNvPicPr preferRelativeResize="0"/>
          <p:nvPr userDrawn="1"/>
        </p:nvPicPr>
        <p:blipFill rotWithShape="1">
          <a:blip r:embed="rId2">
            <a:alphaModFix/>
          </a:blip>
          <a:srcRect r="25408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22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9145"/>
          <a:stretch/>
        </p:blipFill>
        <p:spPr>
          <a:xfrm>
            <a:off x="0" y="-15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3A08-9FF1-4AEF-ABCD-75CFEDFA6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9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85" r:id="rId10"/>
    <p:sldLayoutId id="2147483666" r:id="rId11"/>
    <p:sldLayoutId id="2147483667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40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4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s://github.com/justincorma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hyperlink" Target="https://www.cloudatomiclab.com/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mailto:justin@docker.com" TargetMode="External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taryproject/notaryproject/blob/main/specs/plugin-extensibility.md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ithub.com/notaryproject/notation-go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datatracker.ietf.org/doc/html/rfc5280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notaryproject/notaryproject/blob/main/requirements.md#goals" TargetMode="External"/><Relationship Id="rId5" Type="http://schemas.openxmlformats.org/officeDocument/2006/relationships/hyperlink" Target="https://github.com/oras-project/artifacts-spec" TargetMode="External"/><Relationship Id="rId4" Type="http://schemas.openxmlformats.org/officeDocument/2006/relationships/hyperlink" Target="https://github.com/oras-project/oras-go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aka.ms/mcr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taryproject/notaryproject/blob/main/signing-and-verification-workflow.md" TargetMode="External"/><Relationship Id="rId2" Type="http://schemas.openxmlformats.org/officeDocument/2006/relationships/hyperlink" Target="https://github.com/notaryproject/notaryproject/blob/main/signature-specification.md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zure/notation-azure-kv/blob/main/docs/nv2-sign-verify-aks.md" TargetMode="External"/><Relationship Id="rId4" Type="http://schemas.openxmlformats.org/officeDocument/2006/relationships/hyperlink" Target="https://github.com/notaryproject/notaryproject/blob/main/trust-store-trust-policy-specification.m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ras-project/distribution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s://github.com/justincormack" TargetMode="External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deislabs/ratify/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s://www.cloudatomiclab.com/" TargetMode="External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hyperlink" Target="mailto:justin@docker.com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github.com/oras-project/oras-go" TargetMode="External"/><Relationship Id="rId11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github.com/oras-project/oras" TargetMode="External"/><Relationship Id="rId15" Type="http://schemas.openxmlformats.org/officeDocument/2006/relationships/image" Target="../media/image16.png"/><Relationship Id="rId10" Type="http://schemas.openxmlformats.org/officeDocument/2006/relationships/hyperlink" Target="https://stevelasker.blog/" TargetMode="External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mailto:Steve.Lasker@Microsoft.com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627791" y="20987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algn="l"/>
            <a: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  <a:t>NOTARY V2: </a:t>
            </a:r>
            <a:b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  <a:t>Deep Dive and Open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1C07-352D-45D2-82FF-653E3A33A7D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3" name="Picture 2" descr="Image result for blog logo">
            <a:extLst>
              <a:ext uri="{FF2B5EF4-FFF2-40B4-BE49-F238E27FC236}">
                <a16:creationId xmlns:a16="http://schemas.microsoft.com/office/drawing/2014/main" id="{FA1A27C5-2E05-483A-A034-90F5753A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CE3B21EE-3899-4475-A184-F912ABD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3450E1-9EBA-41C2-AB66-C4D012526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BB075724-A79D-4637-A8CD-53D17E8A4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B10DD-6A00-489F-93AC-D5D3DF61E469}"/>
              </a:ext>
            </a:extLst>
          </p:cNvPr>
          <p:cNvSpPr txBox="1"/>
          <p:nvPr/>
        </p:nvSpPr>
        <p:spPr>
          <a:xfrm>
            <a:off x="4819078" y="3725007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</a:rPr>
              <a:t>Justin Cormack</a:t>
            </a:r>
          </a:p>
          <a:p>
            <a:r>
              <a:rPr lang="en-US" dirty="0">
                <a:solidFill>
                  <a:srgbClr val="3D8D42"/>
                </a:solidFill>
              </a:rPr>
              <a:t>CTO</a:t>
            </a:r>
          </a:p>
          <a:p>
            <a:r>
              <a:rPr lang="en-US" dirty="0">
                <a:solidFill>
                  <a:srgbClr val="3D8D42"/>
                </a:solidFill>
              </a:rPr>
              <a:t>Docker</a:t>
            </a:r>
          </a:p>
          <a:p>
            <a:r>
              <a:rPr lang="en-US" dirty="0">
                <a:solidFill>
                  <a:srgbClr val="3D8D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rgbClr val="3D8D42"/>
                </a:solidFill>
              </a:rPr>
              <a:t> </a:t>
            </a:r>
          </a:p>
          <a:p>
            <a:r>
              <a:rPr lang="en-US" dirty="0">
                <a:solidFill>
                  <a:srgbClr val="3D8D42"/>
                </a:solidFill>
              </a:rPr>
              <a:t>@justincormack</a:t>
            </a:r>
          </a:p>
          <a:p>
            <a:r>
              <a:rPr lang="en-US" dirty="0">
                <a:solidFill>
                  <a:srgbClr val="3D8D4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rgbClr val="3D8D42"/>
              </a:solidFill>
            </a:endParaRPr>
          </a:p>
          <a:p>
            <a:r>
              <a:rPr lang="en-US" dirty="0">
                <a:solidFill>
                  <a:srgbClr val="3D8D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3D8D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rgbClr val="3D8D42"/>
              </a:solidFill>
            </a:endParaRPr>
          </a:p>
        </p:txBody>
      </p:sp>
      <p:pic>
        <p:nvPicPr>
          <p:cNvPr id="18" name="Picture 17" descr="Image result for blog logo">
            <a:extLst>
              <a:ext uri="{FF2B5EF4-FFF2-40B4-BE49-F238E27FC236}">
                <a16:creationId xmlns:a16="http://schemas.microsoft.com/office/drawing/2014/main" id="{35ECC9F8-16FC-4586-BCF5-9DAE811E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4633786" y="52828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0B97A3ED-3D57-42C8-86F6-642076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83" y="50337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14F2B05-A1D8-46FC-BC70-90C012CB4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7" y="5473637"/>
            <a:ext cx="106505" cy="106505"/>
          </a:xfrm>
          <a:prstGeom prst="rect">
            <a:avLst/>
          </a:prstGeom>
        </p:spPr>
      </p:pic>
      <p:pic>
        <p:nvPicPr>
          <p:cNvPr id="21" name="Picture 6" descr="Image result for email logo">
            <a:extLst>
              <a:ext uri="{FF2B5EF4-FFF2-40B4-BE49-F238E27FC236}">
                <a16:creationId xmlns:a16="http://schemas.microsoft.com/office/drawing/2014/main" id="{39F4F82A-A667-4E94-B827-E93C5DB99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691883" y="48379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019B-5C9E-65A9-D597-382BD582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36EA3-9155-2DAA-DDEB-C279D55E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5" y="1871857"/>
            <a:ext cx="3790476" cy="31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27F2F-B052-18DA-265E-5F49CED1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55" y="1862333"/>
            <a:ext cx="3828571" cy="3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DDF3A0-E6F0-0CE8-032E-81DB5E7A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355" y="1881381"/>
            <a:ext cx="3809524" cy="30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B020AA-7E9D-5ADC-8896-BB765E143D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1607" y="3444293"/>
            <a:ext cx="3752381" cy="3102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35190E-3C96-A988-A0C4-8B768F157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68" y="3428999"/>
            <a:ext cx="3752381" cy="3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2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E073-E13B-E7EC-1BC6-E12051C8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0D01-B05A-F94E-D0B4-EB77A4ED43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Who/what do you trust?</a:t>
            </a:r>
          </a:p>
          <a:p>
            <a:r>
              <a:rPr lang="en-US" dirty="0"/>
              <a:t>Do you defer everything you trust to </a:t>
            </a:r>
            <a:r>
              <a:rPr lang="en-US" b="1" i="1" dirty="0"/>
              <a:t>central outside </a:t>
            </a:r>
            <a:r>
              <a:rPr lang="en-US" dirty="0"/>
              <a:t>authorities?</a:t>
            </a:r>
          </a:p>
          <a:p>
            <a:r>
              <a:rPr lang="en-US" dirty="0"/>
              <a:t>Browsers are different, </a:t>
            </a:r>
            <a:r>
              <a:rPr lang="en-US" i="1" dirty="0"/>
              <a:t>and similar</a:t>
            </a:r>
          </a:p>
          <a:p>
            <a:pPr lvl="1"/>
            <a:r>
              <a:rPr lang="en-US" dirty="0"/>
              <a:t>There are many “interesting” and “bad” sites that have valid https: keys</a:t>
            </a:r>
          </a:p>
          <a:p>
            <a:pPr lvl="1"/>
            <a:r>
              <a:rPr lang="en-US" dirty="0"/>
              <a:t>Does that mean you want your children to view them?</a:t>
            </a:r>
          </a:p>
          <a:p>
            <a:r>
              <a:rPr lang="en-US" dirty="0"/>
              <a:t>Do you have the same trust policies for:</a:t>
            </a:r>
          </a:p>
          <a:p>
            <a:pPr lvl="1"/>
            <a:r>
              <a:rPr lang="en-US" dirty="0"/>
              <a:t>Dev Box</a:t>
            </a:r>
          </a:p>
          <a:p>
            <a:pPr lvl="1"/>
            <a:r>
              <a:rPr lang="en-US" dirty="0"/>
              <a:t>Build Environment (SDKs and build tools)</a:t>
            </a:r>
          </a:p>
          <a:p>
            <a:pPr lvl="1"/>
            <a:r>
              <a:rPr lang="en-US" dirty="0"/>
              <a:t>Staging (secured from SDK and build tools)</a:t>
            </a:r>
          </a:p>
          <a:p>
            <a:pPr lvl="1"/>
            <a:r>
              <a:rPr lang="en-US" dirty="0"/>
              <a:t>Production (super secured)</a:t>
            </a:r>
          </a:p>
        </p:txBody>
      </p:sp>
    </p:spTree>
    <p:extLst>
      <p:ext uri="{BB962C8B-B14F-4D97-AF65-F5344CB8AC3E}">
        <p14:creationId xmlns:p14="http://schemas.microsoft.com/office/powerpoint/2010/main" val="30536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F17B-675D-7D2D-2D06-FBDD3FDA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roots and kinds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E9B6-83C9-B5C2-9767-4C344E0235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/>
              <a:t>I trust Microsoft to sign for Excel and Word</a:t>
            </a:r>
          </a:p>
          <a:p>
            <a:pPr lvl="1">
              <a:buSzPts val="2800"/>
            </a:pPr>
            <a:r>
              <a:rPr lang="en-GB" dirty="0"/>
              <a:t>Trusted upstream vendors</a:t>
            </a:r>
          </a:p>
          <a:p>
            <a:r>
              <a:rPr lang="en-GB" dirty="0"/>
              <a:t>I trust my organization's signing infrastructure and certificate distribution</a:t>
            </a:r>
          </a:p>
          <a:p>
            <a:pPr lvl="1"/>
            <a:r>
              <a:rPr lang="en-GB" dirty="0" err="1"/>
              <a:t>Spiffe</a:t>
            </a:r>
          </a:p>
          <a:p>
            <a:pPr lvl="1"/>
            <a:r>
              <a:rPr lang="en-GB" dirty="0"/>
              <a:t>Traditional x509</a:t>
            </a:r>
          </a:p>
          <a:p>
            <a:r>
              <a:rPr lang="en-GB" dirty="0"/>
              <a:t>I have a trust root per application (TUF)</a:t>
            </a:r>
          </a:p>
          <a:p>
            <a:r>
              <a:rPr lang="en-GB" dirty="0"/>
              <a:t>Trust based on metadata (attestations) not just signatures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9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368A758-4C7E-4069-B9E9-F59EC9033E6C}"/>
              </a:ext>
            </a:extLst>
          </p:cNvPr>
          <p:cNvSpPr/>
          <p:nvPr/>
        </p:nvSpPr>
        <p:spPr>
          <a:xfrm>
            <a:off x="5014509" y="2654362"/>
            <a:ext cx="3187565" cy="1959679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1E7179-5521-4C96-9E8C-76A55958954D}"/>
              </a:ext>
            </a:extLst>
          </p:cNvPr>
          <p:cNvSpPr/>
          <p:nvPr/>
        </p:nvSpPr>
        <p:spPr>
          <a:xfrm>
            <a:off x="8361744" y="1038385"/>
            <a:ext cx="3735945" cy="5699299"/>
          </a:xfrm>
          <a:prstGeom prst="rect">
            <a:avLst/>
          </a:prstGeom>
          <a:noFill/>
          <a:ln w="19050" cmpd="sng">
            <a:prstDash val="solid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9BCB5-A5A0-4864-BAFA-AE0E8B9840E5}"/>
              </a:ext>
            </a:extLst>
          </p:cNvPr>
          <p:cNvSpPr/>
          <p:nvPr/>
        </p:nvSpPr>
        <p:spPr>
          <a:xfrm>
            <a:off x="7391845" y="1303555"/>
            <a:ext cx="1358181" cy="6503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Trust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B3F3-96F8-4C80-88AA-1312C8E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Promotion</a:t>
            </a:r>
          </a:p>
        </p:txBody>
      </p:sp>
      <p:sp>
        <p:nvSpPr>
          <p:cNvPr id="323" name="Content Placeholder 2">
            <a:extLst>
              <a:ext uri="{FF2B5EF4-FFF2-40B4-BE49-F238E27FC236}">
                <a16:creationId xmlns:a16="http://schemas.microsoft.com/office/drawing/2014/main" id="{32F367DA-AFC6-CFEC-2B17-48135F1A22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4978400"/>
            <a:ext cx="10515600" cy="2343150"/>
          </a:xfrm>
        </p:spPr>
        <p:txBody>
          <a:bodyPr>
            <a:normAutofit/>
          </a:bodyPr>
          <a:lstStyle/>
          <a:p>
            <a:r>
              <a:rPr lang="en-US" sz="1800" dirty="0"/>
              <a:t>Wabbit Networks built the </a:t>
            </a:r>
            <a:r>
              <a:rPr lang="en-US" sz="1800" b="1" dirty="0">
                <a:latin typeface="Consolas" panose="020B0609020204030204" pitchFamily="49" charset="0"/>
              </a:rPr>
              <a:t>net-monitor:v1</a:t>
            </a:r>
            <a:r>
              <a:rPr lang="en-US" sz="1800" dirty="0"/>
              <a:t> image (software)</a:t>
            </a:r>
          </a:p>
          <a:p>
            <a:r>
              <a:rPr lang="en-US" sz="1800" dirty="0"/>
              <a:t>ACME Rockets Imports </a:t>
            </a:r>
            <a:r>
              <a:rPr lang="en-US" sz="1800" b="1" dirty="0">
                <a:latin typeface="Consolas" panose="020B0609020204030204" pitchFamily="49" charset="0"/>
              </a:rPr>
              <a:t>net-monitor:v1</a:t>
            </a:r>
            <a:r>
              <a:rPr lang="en-US" sz="1800" dirty="0"/>
              <a:t> </a:t>
            </a:r>
          </a:p>
          <a:p>
            <a:pPr lvl="1"/>
            <a:r>
              <a:rPr lang="en-US" sz="1600" dirty="0"/>
              <a:t>ACME tests it for their security posture (SBOM, Scans, Claims)</a:t>
            </a:r>
          </a:p>
          <a:p>
            <a:pPr lvl="1"/>
            <a:r>
              <a:rPr lang="en-US" sz="1600" dirty="0"/>
              <a:t>If </a:t>
            </a:r>
            <a:r>
              <a:rPr lang="en-US" sz="1600" b="1" dirty="0">
                <a:latin typeface="Consolas" panose="020B0609020204030204" pitchFamily="49" charset="0"/>
              </a:rPr>
              <a:t>net-monitor:v1 </a:t>
            </a:r>
            <a:r>
              <a:rPr lang="en-US" sz="1600" dirty="0"/>
              <a:t>meets ACME standards, it’s “approved”</a:t>
            </a:r>
          </a:p>
          <a:p>
            <a:pPr lvl="1"/>
            <a:r>
              <a:rPr lang="en-US" sz="1600" dirty="0"/>
              <a:t>Approved is indicated with a signature and </a:t>
            </a:r>
            <a:r>
              <a:rPr lang="en-US" sz="1600" i="1" dirty="0"/>
              <a:t>a new claim</a:t>
            </a:r>
          </a:p>
        </p:txBody>
      </p:sp>
      <p:sp>
        <p:nvSpPr>
          <p:cNvPr id="154" name="SBoM">
            <a:extLst>
              <a:ext uri="{FF2B5EF4-FFF2-40B4-BE49-F238E27FC236}">
                <a16:creationId xmlns:a16="http://schemas.microsoft.com/office/drawing/2014/main" id="{C6A7A287-1025-492D-8626-9DD56F1BF42D}"/>
              </a:ext>
            </a:extLst>
          </p:cNvPr>
          <p:cNvSpPr/>
          <p:nvPr/>
        </p:nvSpPr>
        <p:spPr>
          <a:xfrm>
            <a:off x="821538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5" name="ScanResult">
            <a:extLst>
              <a:ext uri="{FF2B5EF4-FFF2-40B4-BE49-F238E27FC236}">
                <a16:creationId xmlns:a16="http://schemas.microsoft.com/office/drawing/2014/main" id="{06DAB5C0-1EAD-4E43-BEEA-3A6EF337486E}"/>
              </a:ext>
            </a:extLst>
          </p:cNvPr>
          <p:cNvSpPr/>
          <p:nvPr/>
        </p:nvSpPr>
        <p:spPr>
          <a:xfrm>
            <a:off x="826078" y="2323961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5D7BC7-D673-4610-BA68-25C2031348AF}"/>
              </a:ext>
            </a:extLst>
          </p:cNvPr>
          <p:cNvSpPr/>
          <p:nvPr/>
        </p:nvSpPr>
        <p:spPr>
          <a:xfrm>
            <a:off x="821801" y="171796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9" name="TextBox 25">
            <a:extLst>
              <a:ext uri="{FF2B5EF4-FFF2-40B4-BE49-F238E27FC236}">
                <a16:creationId xmlns:a16="http://schemas.microsoft.com/office/drawing/2014/main" id="{7C0A2865-58C0-4933-9462-D928A3BA1A0A}"/>
              </a:ext>
            </a:extLst>
          </p:cNvPr>
          <p:cNvSpPr txBox="1"/>
          <p:nvPr/>
        </p:nvSpPr>
        <p:spPr>
          <a:xfrm>
            <a:off x="226848" y="1221279"/>
            <a:ext cx="973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Artifact Build Environment</a:t>
            </a:r>
          </a:p>
        </p:txBody>
      </p:sp>
      <p:pic>
        <p:nvPicPr>
          <p:cNvPr id="161" name="pipeline">
            <a:extLst>
              <a:ext uri="{FF2B5EF4-FFF2-40B4-BE49-F238E27FC236}">
                <a16:creationId xmlns:a16="http://schemas.microsoft.com/office/drawing/2014/main" id="{8167B9BF-E19F-40FC-825F-06E8A092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84" y="1682202"/>
            <a:ext cx="470529" cy="470529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2161037-8B5A-4FAE-8A4B-86B281C0A4FA}"/>
              </a:ext>
            </a:extLst>
          </p:cNvPr>
          <p:cNvSpPr/>
          <p:nvPr/>
        </p:nvSpPr>
        <p:spPr>
          <a:xfrm>
            <a:off x="104975" y="991476"/>
            <a:ext cx="1577846" cy="1971753"/>
          </a:xfrm>
          <a:prstGeom prst="rect">
            <a:avLst/>
          </a:prstGeom>
          <a:noFill/>
          <a:ln w="19050">
            <a:prstDash val="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1826722"/>
                      <a:gd name="connsiteY0" fmla="*/ 0 h 2287201"/>
                      <a:gd name="connsiteX1" fmla="*/ 420146 w 1826722"/>
                      <a:gd name="connsiteY1" fmla="*/ 0 h 2287201"/>
                      <a:gd name="connsiteX2" fmla="*/ 858559 w 1826722"/>
                      <a:gd name="connsiteY2" fmla="*/ 0 h 2287201"/>
                      <a:gd name="connsiteX3" fmla="*/ 1315240 w 1826722"/>
                      <a:gd name="connsiteY3" fmla="*/ 0 h 2287201"/>
                      <a:gd name="connsiteX4" fmla="*/ 1826722 w 1826722"/>
                      <a:gd name="connsiteY4" fmla="*/ 0 h 2287201"/>
                      <a:gd name="connsiteX5" fmla="*/ 1826722 w 1826722"/>
                      <a:gd name="connsiteY5" fmla="*/ 617544 h 2287201"/>
                      <a:gd name="connsiteX6" fmla="*/ 1826722 w 1826722"/>
                      <a:gd name="connsiteY6" fmla="*/ 1143601 h 2287201"/>
                      <a:gd name="connsiteX7" fmla="*/ 1826722 w 1826722"/>
                      <a:gd name="connsiteY7" fmla="*/ 1761145 h 2287201"/>
                      <a:gd name="connsiteX8" fmla="*/ 1826722 w 1826722"/>
                      <a:gd name="connsiteY8" fmla="*/ 2287201 h 2287201"/>
                      <a:gd name="connsiteX9" fmla="*/ 1351774 w 1826722"/>
                      <a:gd name="connsiteY9" fmla="*/ 2287201 h 2287201"/>
                      <a:gd name="connsiteX10" fmla="*/ 949895 w 1826722"/>
                      <a:gd name="connsiteY10" fmla="*/ 2287201 h 2287201"/>
                      <a:gd name="connsiteX11" fmla="*/ 493215 w 1826722"/>
                      <a:gd name="connsiteY11" fmla="*/ 2287201 h 2287201"/>
                      <a:gd name="connsiteX12" fmla="*/ 0 w 1826722"/>
                      <a:gd name="connsiteY12" fmla="*/ 2287201 h 2287201"/>
                      <a:gd name="connsiteX13" fmla="*/ 0 w 1826722"/>
                      <a:gd name="connsiteY13" fmla="*/ 1715401 h 2287201"/>
                      <a:gd name="connsiteX14" fmla="*/ 0 w 1826722"/>
                      <a:gd name="connsiteY14" fmla="*/ 1189345 h 2287201"/>
                      <a:gd name="connsiteX15" fmla="*/ 0 w 1826722"/>
                      <a:gd name="connsiteY15" fmla="*/ 617544 h 2287201"/>
                      <a:gd name="connsiteX16" fmla="*/ 0 w 1826722"/>
                      <a:gd name="connsiteY16" fmla="*/ 0 h 228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826722" h="2287201" extrusionOk="0">
                        <a:moveTo>
                          <a:pt x="0" y="0"/>
                        </a:moveTo>
                        <a:cubicBezTo>
                          <a:pt x="147020" y="-40010"/>
                          <a:pt x="243272" y="7804"/>
                          <a:pt x="420146" y="0"/>
                        </a:cubicBezTo>
                        <a:cubicBezTo>
                          <a:pt x="597020" y="-7804"/>
                          <a:pt x="673021" y="48817"/>
                          <a:pt x="858559" y="0"/>
                        </a:cubicBezTo>
                        <a:cubicBezTo>
                          <a:pt x="1044097" y="-48817"/>
                          <a:pt x="1102717" y="6541"/>
                          <a:pt x="1315240" y="0"/>
                        </a:cubicBezTo>
                        <a:cubicBezTo>
                          <a:pt x="1527763" y="-6541"/>
                          <a:pt x="1672359" y="3020"/>
                          <a:pt x="1826722" y="0"/>
                        </a:cubicBezTo>
                        <a:cubicBezTo>
                          <a:pt x="1895332" y="208853"/>
                          <a:pt x="1798092" y="422089"/>
                          <a:pt x="1826722" y="617544"/>
                        </a:cubicBezTo>
                        <a:cubicBezTo>
                          <a:pt x="1855352" y="812999"/>
                          <a:pt x="1818504" y="1015957"/>
                          <a:pt x="1826722" y="1143601"/>
                        </a:cubicBezTo>
                        <a:cubicBezTo>
                          <a:pt x="1834940" y="1271245"/>
                          <a:pt x="1814435" y="1521039"/>
                          <a:pt x="1826722" y="1761145"/>
                        </a:cubicBezTo>
                        <a:cubicBezTo>
                          <a:pt x="1839009" y="2001251"/>
                          <a:pt x="1803243" y="2170613"/>
                          <a:pt x="1826722" y="2287201"/>
                        </a:cubicBezTo>
                        <a:cubicBezTo>
                          <a:pt x="1632152" y="2333024"/>
                          <a:pt x="1500485" y="2258696"/>
                          <a:pt x="1351774" y="2287201"/>
                        </a:cubicBezTo>
                        <a:cubicBezTo>
                          <a:pt x="1203063" y="2315706"/>
                          <a:pt x="1099164" y="2255328"/>
                          <a:pt x="949895" y="2287201"/>
                        </a:cubicBezTo>
                        <a:cubicBezTo>
                          <a:pt x="800626" y="2319074"/>
                          <a:pt x="615970" y="2280238"/>
                          <a:pt x="493215" y="2287201"/>
                        </a:cubicBezTo>
                        <a:cubicBezTo>
                          <a:pt x="370460" y="2294164"/>
                          <a:pt x="180981" y="2265192"/>
                          <a:pt x="0" y="2287201"/>
                        </a:cubicBezTo>
                        <a:cubicBezTo>
                          <a:pt x="-15640" y="2151787"/>
                          <a:pt x="56294" y="1907929"/>
                          <a:pt x="0" y="1715401"/>
                        </a:cubicBezTo>
                        <a:cubicBezTo>
                          <a:pt x="-56294" y="1522873"/>
                          <a:pt x="17661" y="1426596"/>
                          <a:pt x="0" y="1189345"/>
                        </a:cubicBezTo>
                        <a:cubicBezTo>
                          <a:pt x="-17661" y="952094"/>
                          <a:pt x="64649" y="808241"/>
                          <a:pt x="0" y="617544"/>
                        </a:cubicBezTo>
                        <a:cubicBezTo>
                          <a:pt x="-64649" y="426847"/>
                          <a:pt x="51165" y="231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Wabbit Networks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93" name="Signature">
            <a:extLst>
              <a:ext uri="{FF2B5EF4-FFF2-40B4-BE49-F238E27FC236}">
                <a16:creationId xmlns:a16="http://schemas.microsoft.com/office/drawing/2014/main" id="{7628357F-9B74-49E9-8496-0DC51B07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1780498"/>
            <a:ext cx="122744" cy="122744"/>
          </a:xfrm>
          <a:prstGeom prst="rect">
            <a:avLst/>
          </a:prstGeom>
        </p:spPr>
      </p:pic>
      <p:pic>
        <p:nvPicPr>
          <p:cNvPr id="194" name="Signature">
            <a:extLst>
              <a:ext uri="{FF2B5EF4-FFF2-40B4-BE49-F238E27FC236}">
                <a16:creationId xmlns:a16="http://schemas.microsoft.com/office/drawing/2014/main" id="{2F3991A5-6B78-4425-9236-521634C4C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081698"/>
            <a:ext cx="122744" cy="122744"/>
          </a:xfrm>
          <a:prstGeom prst="rect">
            <a:avLst/>
          </a:prstGeom>
        </p:spPr>
      </p:pic>
      <p:pic>
        <p:nvPicPr>
          <p:cNvPr id="195" name="Signature">
            <a:extLst>
              <a:ext uri="{FF2B5EF4-FFF2-40B4-BE49-F238E27FC236}">
                <a16:creationId xmlns:a16="http://schemas.microsoft.com/office/drawing/2014/main" id="{29E21C65-355D-4D6C-9729-62A5DF4E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382898"/>
            <a:ext cx="122744" cy="122744"/>
          </a:xfrm>
          <a:prstGeom prst="rect">
            <a:avLst/>
          </a:prstGeom>
        </p:spPr>
      </p:pic>
      <p:pic>
        <p:nvPicPr>
          <p:cNvPr id="196" name="Key">
            <a:extLst>
              <a:ext uri="{FF2B5EF4-FFF2-40B4-BE49-F238E27FC236}">
                <a16:creationId xmlns:a16="http://schemas.microsoft.com/office/drawing/2014/main" id="{74A8803B-D189-46B2-A684-4936F920F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019" y="1058979"/>
            <a:ext cx="122745" cy="122745"/>
          </a:xfrm>
          <a:prstGeom prst="rect">
            <a:avLst/>
          </a:prstGeom>
        </p:spPr>
      </p:pic>
      <p:sp>
        <p:nvSpPr>
          <p:cNvPr id="197" name="Ssrc">
            <a:extLst>
              <a:ext uri="{FF2B5EF4-FFF2-40B4-BE49-F238E27FC236}">
                <a16:creationId xmlns:a16="http://schemas.microsoft.com/office/drawing/2014/main" id="{5E2C3085-F9AA-43F6-9068-61B185A2E4C8}"/>
              </a:ext>
            </a:extLst>
          </p:cNvPr>
          <p:cNvSpPr/>
          <p:nvPr/>
        </p:nvSpPr>
        <p:spPr>
          <a:xfrm>
            <a:off x="821538" y="262695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Claims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8" name="Signature">
            <a:extLst>
              <a:ext uri="{FF2B5EF4-FFF2-40B4-BE49-F238E27FC236}">
                <a16:creationId xmlns:a16="http://schemas.microsoft.com/office/drawing/2014/main" id="{B8DCF1BE-543C-4249-96F5-4CC4F2FB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2684099"/>
            <a:ext cx="122744" cy="122744"/>
          </a:xfrm>
          <a:prstGeom prst="rect">
            <a:avLst/>
          </a:prstGeom>
        </p:spPr>
      </p:pic>
      <p:grpSp>
        <p:nvGrpSpPr>
          <p:cNvPr id="204" name="Shared Registry">
            <a:extLst>
              <a:ext uri="{FF2B5EF4-FFF2-40B4-BE49-F238E27FC236}">
                <a16:creationId xmlns:a16="http://schemas.microsoft.com/office/drawing/2014/main" id="{DB5A1E4A-7610-4716-9517-FDAE02C996D9}"/>
              </a:ext>
            </a:extLst>
          </p:cNvPr>
          <p:cNvGrpSpPr/>
          <p:nvPr/>
        </p:nvGrpSpPr>
        <p:grpSpPr>
          <a:xfrm>
            <a:off x="9527236" y="1393484"/>
            <a:ext cx="745984" cy="649997"/>
            <a:chOff x="4738225" y="1972596"/>
            <a:chExt cx="745984" cy="649997"/>
          </a:xfrm>
        </p:grpSpPr>
        <p:pic>
          <p:nvPicPr>
            <p:cNvPr id="268" name="Distribution">
              <a:extLst>
                <a:ext uri="{FF2B5EF4-FFF2-40B4-BE49-F238E27FC236}">
                  <a16:creationId xmlns:a16="http://schemas.microsoft.com/office/drawing/2014/main" id="{229065F9-89D0-473C-B1AC-5CC585D1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269" name="TextBox 85">
              <a:extLst>
                <a:ext uri="{FF2B5EF4-FFF2-40B4-BE49-F238E27FC236}">
                  <a16:creationId xmlns:a16="http://schemas.microsoft.com/office/drawing/2014/main" id="{0B854C03-D40B-45C4-957C-41BB08CA9F3B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Private Registry</a:t>
              </a:r>
            </a:p>
          </p:txBody>
        </p:sp>
      </p:grpSp>
      <p:sp>
        <p:nvSpPr>
          <p:cNvPr id="205" name="TextBox 105">
            <a:extLst>
              <a:ext uri="{FF2B5EF4-FFF2-40B4-BE49-F238E27FC236}">
                <a16:creationId xmlns:a16="http://schemas.microsoft.com/office/drawing/2014/main" id="{64ED9806-92B7-42B4-9624-C7FC3EE14616}"/>
              </a:ext>
            </a:extLst>
          </p:cNvPr>
          <p:cNvSpPr txBox="1"/>
          <p:nvPr/>
        </p:nvSpPr>
        <p:spPr>
          <a:xfrm>
            <a:off x="8335730" y="1061138"/>
            <a:ext cx="127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ACME Rockets</a:t>
            </a:r>
          </a:p>
        </p:txBody>
      </p:sp>
      <p:sp>
        <p:nvSpPr>
          <p:cNvPr id="209" name="VNet">
            <a:extLst>
              <a:ext uri="{FF2B5EF4-FFF2-40B4-BE49-F238E27FC236}">
                <a16:creationId xmlns:a16="http://schemas.microsoft.com/office/drawing/2014/main" id="{5C0E6248-33BC-4665-8CB5-2A0581A1B8ED}"/>
              </a:ext>
            </a:extLst>
          </p:cNvPr>
          <p:cNvSpPr/>
          <p:nvPr/>
        </p:nvSpPr>
        <p:spPr>
          <a:xfrm>
            <a:off x="9553575" y="1080862"/>
            <a:ext cx="2482617" cy="1462524"/>
          </a:xfrm>
          <a:prstGeom prst="rect">
            <a:avLst/>
          </a:prstGeom>
          <a:noFill/>
          <a:ln w="15875" cmpd="sng">
            <a:prstDash val="sys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2FB3AD6-C089-4E33-B8F1-0F6BBA29A060}"/>
              </a:ext>
            </a:extLst>
          </p:cNvPr>
          <p:cNvGrpSpPr/>
          <p:nvPr/>
        </p:nvGrpSpPr>
        <p:grpSpPr>
          <a:xfrm>
            <a:off x="10359168" y="1671402"/>
            <a:ext cx="648024" cy="634756"/>
            <a:chOff x="6782244" y="3003640"/>
            <a:chExt cx="648024" cy="634756"/>
          </a:xfrm>
        </p:grpSpPr>
        <p:sp>
          <p:nvSpPr>
            <p:cNvPr id="396" name="label">
              <a:extLst>
                <a:ext uri="{FF2B5EF4-FFF2-40B4-BE49-F238E27FC236}">
                  <a16:creationId xmlns:a16="http://schemas.microsoft.com/office/drawing/2014/main" id="{706CCEF0-68CA-42DE-8D7C-13B83FAF9F26}"/>
                </a:ext>
              </a:extLst>
            </p:cNvPr>
            <p:cNvSpPr txBox="1"/>
            <p:nvPr/>
          </p:nvSpPr>
          <p:spPr>
            <a:xfrm>
              <a:off x="6782244" y="3361397"/>
              <a:ext cx="648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/>
                <a:t>Policy</a:t>
              </a:r>
              <a:br>
                <a:rPr lang="en-US" sz="600" dirty="0"/>
              </a:br>
              <a:r>
                <a:rPr lang="en-US" sz="600" dirty="0"/>
                <a:t>Management</a:t>
              </a:r>
            </a:p>
          </p:txBody>
        </p:sp>
        <p:grpSp>
          <p:nvGrpSpPr>
            <p:cNvPr id="397" name="Picture 6">
              <a:extLst>
                <a:ext uri="{FF2B5EF4-FFF2-40B4-BE49-F238E27FC236}">
                  <a16:creationId xmlns:a16="http://schemas.microsoft.com/office/drawing/2014/main" id="{9B15ADA9-D7DD-44CF-BF70-629BC69E6279}"/>
                </a:ext>
              </a:extLst>
            </p:cNvPr>
            <p:cNvGrpSpPr/>
            <p:nvPr/>
          </p:nvGrpSpPr>
          <p:grpSpPr>
            <a:xfrm>
              <a:off x="6954140" y="3003640"/>
              <a:ext cx="380737" cy="385628"/>
              <a:chOff x="6954140" y="3003640"/>
              <a:chExt cx="380737" cy="38562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941FD3A-1972-40D4-BB57-365CA87D4467}"/>
                  </a:ext>
                </a:extLst>
              </p:cNvPr>
              <p:cNvSpPr/>
              <p:nvPr/>
            </p:nvSpPr>
            <p:spPr>
              <a:xfrm>
                <a:off x="7045859" y="3162212"/>
                <a:ext cx="51362" cy="41171"/>
              </a:xfrm>
              <a:custGeom>
                <a:avLst/>
                <a:gdLst>
                  <a:gd name="connsiteX0" fmla="*/ 51363 w 51362"/>
                  <a:gd name="connsiteY0" fmla="*/ 7745 h 41171"/>
                  <a:gd name="connsiteX1" fmla="*/ 43210 w 51362"/>
                  <a:gd name="connsiteY1" fmla="*/ 0 h 41171"/>
                  <a:gd name="connsiteX2" fmla="*/ 17936 w 51362"/>
                  <a:gd name="connsiteY2" fmla="*/ 25274 h 41171"/>
                  <a:gd name="connsiteX3" fmla="*/ 8153 w 51362"/>
                  <a:gd name="connsiteY3" fmla="*/ 15490 h 41171"/>
                  <a:gd name="connsiteX4" fmla="*/ 0 w 51362"/>
                  <a:gd name="connsiteY4" fmla="*/ 23236 h 41171"/>
                  <a:gd name="connsiteX5" fmla="*/ 17936 w 51362"/>
                  <a:gd name="connsiteY5" fmla="*/ 41172 h 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62" h="41171">
                    <a:moveTo>
                      <a:pt x="51363" y="7745"/>
                    </a:moveTo>
                    <a:lnTo>
                      <a:pt x="43210" y="0"/>
                    </a:lnTo>
                    <a:lnTo>
                      <a:pt x="17936" y="25274"/>
                    </a:lnTo>
                    <a:lnTo>
                      <a:pt x="8153" y="15490"/>
                    </a:lnTo>
                    <a:lnTo>
                      <a:pt x="0" y="23236"/>
                    </a:lnTo>
                    <a:lnTo>
                      <a:pt x="17936" y="41172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DB43FE-9A24-4B5D-BA9A-77F89CA6724B}"/>
                  </a:ext>
                </a:extLst>
              </p:cNvPr>
              <p:cNvSpPr/>
              <p:nvPr/>
            </p:nvSpPr>
            <p:spPr>
              <a:xfrm>
                <a:off x="7232967" y="3287766"/>
                <a:ext cx="74190" cy="64815"/>
              </a:xfrm>
              <a:custGeom>
                <a:avLst/>
                <a:gdLst>
                  <a:gd name="connsiteX0" fmla="*/ 18752 w 74190"/>
                  <a:gd name="connsiteY0" fmla="*/ 0 h 64815"/>
                  <a:gd name="connsiteX1" fmla="*/ 0 w 74190"/>
                  <a:gd name="connsiteY1" fmla="*/ 0 h 64815"/>
                  <a:gd name="connsiteX2" fmla="*/ 0 w 74190"/>
                  <a:gd name="connsiteY2" fmla="*/ 10191 h 64815"/>
                  <a:gd name="connsiteX3" fmla="*/ 0 w 74190"/>
                  <a:gd name="connsiteY3" fmla="*/ 64815 h 64815"/>
                  <a:gd name="connsiteX4" fmla="*/ 74191 w 74190"/>
                  <a:gd name="connsiteY4" fmla="*/ 64815 h 64815"/>
                  <a:gd name="connsiteX5" fmla="*/ 74191 w 74190"/>
                  <a:gd name="connsiteY5" fmla="*/ 10191 h 64815"/>
                  <a:gd name="connsiteX6" fmla="*/ 18752 w 74190"/>
                  <a:gd name="connsiteY6" fmla="*/ 10191 h 6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90" h="64815">
                    <a:moveTo>
                      <a:pt x="18752" y="0"/>
                    </a:moveTo>
                    <a:lnTo>
                      <a:pt x="0" y="0"/>
                    </a:lnTo>
                    <a:lnTo>
                      <a:pt x="0" y="10191"/>
                    </a:lnTo>
                    <a:lnTo>
                      <a:pt x="0" y="64815"/>
                    </a:lnTo>
                    <a:lnTo>
                      <a:pt x="74191" y="64815"/>
                    </a:lnTo>
                    <a:lnTo>
                      <a:pt x="74191" y="10191"/>
                    </a:lnTo>
                    <a:lnTo>
                      <a:pt x="18752" y="10191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506754C-5007-4E55-9D6E-8839E4E9468E}"/>
                  </a:ext>
                </a:extLst>
              </p:cNvPr>
              <p:cNvSpPr/>
              <p:nvPr/>
            </p:nvSpPr>
            <p:spPr>
              <a:xfrm>
                <a:off x="7008356" y="3112276"/>
                <a:ext cx="126369" cy="145324"/>
              </a:xfrm>
              <a:custGeom>
                <a:avLst/>
                <a:gdLst>
                  <a:gd name="connsiteX0" fmla="*/ 30166 w 126369"/>
                  <a:gd name="connsiteY0" fmla="*/ 128611 h 145324"/>
                  <a:gd name="connsiteX1" fmla="*/ 56662 w 126369"/>
                  <a:gd name="connsiteY1" fmla="*/ 144101 h 145324"/>
                  <a:gd name="connsiteX2" fmla="*/ 63185 w 126369"/>
                  <a:gd name="connsiteY2" fmla="*/ 145324 h 145324"/>
                  <a:gd name="connsiteX3" fmla="*/ 69707 w 126369"/>
                  <a:gd name="connsiteY3" fmla="*/ 144101 h 145324"/>
                  <a:gd name="connsiteX4" fmla="*/ 96204 w 126369"/>
                  <a:gd name="connsiteY4" fmla="*/ 128611 h 145324"/>
                  <a:gd name="connsiteX5" fmla="*/ 115770 w 126369"/>
                  <a:gd name="connsiteY5" fmla="*/ 110675 h 145324"/>
                  <a:gd name="connsiteX6" fmla="*/ 126369 w 126369"/>
                  <a:gd name="connsiteY6" fmla="*/ 82548 h 145324"/>
                  <a:gd name="connsiteX7" fmla="*/ 126369 w 126369"/>
                  <a:gd name="connsiteY7" fmla="*/ 29962 h 145324"/>
                  <a:gd name="connsiteX8" fmla="*/ 114955 w 126369"/>
                  <a:gd name="connsiteY8" fmla="*/ 14879 h 145324"/>
                  <a:gd name="connsiteX9" fmla="*/ 67669 w 126369"/>
                  <a:gd name="connsiteY9" fmla="*/ 611 h 145324"/>
                  <a:gd name="connsiteX10" fmla="*/ 58700 w 126369"/>
                  <a:gd name="connsiteY10" fmla="*/ 611 h 145324"/>
                  <a:gd name="connsiteX11" fmla="*/ 11414 w 126369"/>
                  <a:gd name="connsiteY11" fmla="*/ 14879 h 145324"/>
                  <a:gd name="connsiteX12" fmla="*/ 0 w 126369"/>
                  <a:gd name="connsiteY12" fmla="*/ 29962 h 145324"/>
                  <a:gd name="connsiteX13" fmla="*/ 0 w 126369"/>
                  <a:gd name="connsiteY13" fmla="*/ 82140 h 145324"/>
                  <a:gd name="connsiteX14" fmla="*/ 10599 w 126369"/>
                  <a:gd name="connsiteY14" fmla="*/ 110267 h 145324"/>
                  <a:gd name="connsiteX15" fmla="*/ 30166 w 126369"/>
                  <a:gd name="connsiteY15" fmla="*/ 128611 h 145324"/>
                  <a:gd name="connsiteX16" fmla="*/ 24459 w 126369"/>
                  <a:gd name="connsiteY16" fmla="*/ 36484 h 145324"/>
                  <a:gd name="connsiteX17" fmla="*/ 63185 w 126369"/>
                  <a:gd name="connsiteY17" fmla="*/ 25070 h 145324"/>
                  <a:gd name="connsiteX18" fmla="*/ 101911 w 126369"/>
                  <a:gd name="connsiteY18" fmla="*/ 36484 h 145324"/>
                  <a:gd name="connsiteX19" fmla="*/ 101911 w 126369"/>
                  <a:gd name="connsiteY19" fmla="*/ 82140 h 145324"/>
                  <a:gd name="connsiteX20" fmla="*/ 96204 w 126369"/>
                  <a:gd name="connsiteY20" fmla="*/ 95184 h 145324"/>
                  <a:gd name="connsiteX21" fmla="*/ 81528 w 126369"/>
                  <a:gd name="connsiteY21" fmla="*/ 108637 h 145324"/>
                  <a:gd name="connsiteX22" fmla="*/ 62777 w 126369"/>
                  <a:gd name="connsiteY22" fmla="*/ 120051 h 145324"/>
                  <a:gd name="connsiteX23" fmla="*/ 44025 w 126369"/>
                  <a:gd name="connsiteY23" fmla="*/ 108637 h 145324"/>
                  <a:gd name="connsiteX24" fmla="*/ 29350 w 126369"/>
                  <a:gd name="connsiteY24" fmla="*/ 95184 h 145324"/>
                  <a:gd name="connsiteX25" fmla="*/ 23643 w 126369"/>
                  <a:gd name="connsiteY25" fmla="*/ 82140 h 145324"/>
                  <a:gd name="connsiteX26" fmla="*/ 23643 w 126369"/>
                  <a:gd name="connsiteY26" fmla="*/ 36484 h 14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369" h="145324">
                    <a:moveTo>
                      <a:pt x="30166" y="128611"/>
                    </a:moveTo>
                    <a:cubicBezTo>
                      <a:pt x="42802" y="137987"/>
                      <a:pt x="55439" y="143286"/>
                      <a:pt x="56662" y="144101"/>
                    </a:cubicBezTo>
                    <a:cubicBezTo>
                      <a:pt x="58700" y="144917"/>
                      <a:pt x="60739" y="145324"/>
                      <a:pt x="63185" y="145324"/>
                    </a:cubicBezTo>
                    <a:cubicBezTo>
                      <a:pt x="65630" y="145324"/>
                      <a:pt x="67669" y="144917"/>
                      <a:pt x="69707" y="144101"/>
                    </a:cubicBezTo>
                    <a:cubicBezTo>
                      <a:pt x="70930" y="143286"/>
                      <a:pt x="83567" y="137987"/>
                      <a:pt x="96204" y="128611"/>
                    </a:cubicBezTo>
                    <a:cubicBezTo>
                      <a:pt x="104356" y="122904"/>
                      <a:pt x="110879" y="116789"/>
                      <a:pt x="115770" y="110675"/>
                    </a:cubicBezTo>
                    <a:cubicBezTo>
                      <a:pt x="123108" y="101707"/>
                      <a:pt x="126369" y="91923"/>
                      <a:pt x="126369" y="82548"/>
                    </a:cubicBezTo>
                    <a:lnTo>
                      <a:pt x="126369" y="29962"/>
                    </a:lnTo>
                    <a:cubicBezTo>
                      <a:pt x="126369" y="23032"/>
                      <a:pt x="121885" y="16917"/>
                      <a:pt x="114955" y="14879"/>
                    </a:cubicBezTo>
                    <a:lnTo>
                      <a:pt x="67669" y="611"/>
                    </a:lnTo>
                    <a:cubicBezTo>
                      <a:pt x="64815" y="-204"/>
                      <a:pt x="61554" y="-204"/>
                      <a:pt x="58700" y="611"/>
                    </a:cubicBezTo>
                    <a:lnTo>
                      <a:pt x="11414" y="14879"/>
                    </a:lnTo>
                    <a:cubicBezTo>
                      <a:pt x="4892" y="16917"/>
                      <a:pt x="0" y="23032"/>
                      <a:pt x="0" y="29962"/>
                    </a:cubicBezTo>
                    <a:lnTo>
                      <a:pt x="0" y="82140"/>
                    </a:lnTo>
                    <a:cubicBezTo>
                      <a:pt x="0" y="91516"/>
                      <a:pt x="3669" y="101299"/>
                      <a:pt x="10599" y="110267"/>
                    </a:cubicBezTo>
                    <a:cubicBezTo>
                      <a:pt x="15898" y="116382"/>
                      <a:pt x="22420" y="122496"/>
                      <a:pt x="30166" y="128611"/>
                    </a:cubicBezTo>
                    <a:close/>
                    <a:moveTo>
                      <a:pt x="24459" y="36484"/>
                    </a:moveTo>
                    <a:lnTo>
                      <a:pt x="63185" y="25070"/>
                    </a:lnTo>
                    <a:lnTo>
                      <a:pt x="101911" y="36484"/>
                    </a:lnTo>
                    <a:lnTo>
                      <a:pt x="101911" y="82140"/>
                    </a:lnTo>
                    <a:cubicBezTo>
                      <a:pt x="101911" y="86216"/>
                      <a:pt x="99872" y="90700"/>
                      <a:pt x="96204" y="95184"/>
                    </a:cubicBezTo>
                    <a:cubicBezTo>
                      <a:pt x="92942" y="99668"/>
                      <a:pt x="88051" y="104153"/>
                      <a:pt x="81528" y="108637"/>
                    </a:cubicBezTo>
                    <a:cubicBezTo>
                      <a:pt x="74191" y="113936"/>
                      <a:pt x="67261" y="117605"/>
                      <a:pt x="62777" y="120051"/>
                    </a:cubicBezTo>
                    <a:cubicBezTo>
                      <a:pt x="58700" y="118012"/>
                      <a:pt x="51363" y="113936"/>
                      <a:pt x="44025" y="108637"/>
                    </a:cubicBezTo>
                    <a:cubicBezTo>
                      <a:pt x="37911" y="104153"/>
                      <a:pt x="33019" y="99668"/>
                      <a:pt x="29350" y="95184"/>
                    </a:cubicBezTo>
                    <a:cubicBezTo>
                      <a:pt x="25681" y="90293"/>
                      <a:pt x="23643" y="86216"/>
                      <a:pt x="23643" y="82140"/>
                    </a:cubicBezTo>
                    <a:lnTo>
                      <a:pt x="23643" y="36484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4E8FF234-38E8-4852-AD46-DA47C3BF3D14}"/>
                  </a:ext>
                </a:extLst>
              </p:cNvPr>
              <p:cNvSpPr/>
              <p:nvPr/>
            </p:nvSpPr>
            <p:spPr>
              <a:xfrm>
                <a:off x="6998165" y="3286135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5C71388-5585-49C0-8048-99E5A88EDE17}"/>
                  </a:ext>
                </a:extLst>
              </p:cNvPr>
              <p:cNvSpPr/>
              <p:nvPr/>
            </p:nvSpPr>
            <p:spPr>
              <a:xfrm>
                <a:off x="6998165" y="3333014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A814CAC-3C59-478D-ADDD-2D69715F2C61}"/>
                  </a:ext>
                </a:extLst>
              </p:cNvPr>
              <p:cNvSpPr/>
              <p:nvPr/>
            </p:nvSpPr>
            <p:spPr>
              <a:xfrm>
                <a:off x="7023439" y="3003640"/>
                <a:ext cx="234801" cy="247846"/>
              </a:xfrm>
              <a:custGeom>
                <a:avLst/>
                <a:gdLst>
                  <a:gd name="connsiteX0" fmla="*/ 0 w 234801"/>
                  <a:gd name="connsiteY0" fmla="*/ 40764 h 247846"/>
                  <a:gd name="connsiteX1" fmla="*/ 165503 w 234801"/>
                  <a:gd name="connsiteY1" fmla="*/ 40764 h 247846"/>
                  <a:gd name="connsiteX2" fmla="*/ 189961 w 234801"/>
                  <a:gd name="connsiteY2" fmla="*/ 40764 h 247846"/>
                  <a:gd name="connsiteX3" fmla="*/ 189961 w 234801"/>
                  <a:gd name="connsiteY3" fmla="*/ 65223 h 247846"/>
                  <a:gd name="connsiteX4" fmla="*/ 189961 w 234801"/>
                  <a:gd name="connsiteY4" fmla="*/ 247846 h 247846"/>
                  <a:gd name="connsiteX5" fmla="*/ 234802 w 234801"/>
                  <a:gd name="connsiteY5" fmla="*/ 228280 h 247846"/>
                  <a:gd name="connsiteX6" fmla="*/ 234802 w 234801"/>
                  <a:gd name="connsiteY6" fmla="*/ 0 h 247846"/>
                  <a:gd name="connsiteX7" fmla="*/ 0 w 234801"/>
                  <a:gd name="connsiteY7" fmla="*/ 0 h 247846"/>
                  <a:gd name="connsiteX8" fmla="*/ 0 w 234801"/>
                  <a:gd name="connsiteY8" fmla="*/ 40764 h 24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801" h="247846">
                    <a:moveTo>
                      <a:pt x="0" y="40764"/>
                    </a:moveTo>
                    <a:lnTo>
                      <a:pt x="165503" y="40764"/>
                    </a:lnTo>
                    <a:lnTo>
                      <a:pt x="189961" y="40764"/>
                    </a:lnTo>
                    <a:lnTo>
                      <a:pt x="189961" y="65223"/>
                    </a:lnTo>
                    <a:lnTo>
                      <a:pt x="189961" y="247846"/>
                    </a:lnTo>
                    <a:cubicBezTo>
                      <a:pt x="202598" y="237655"/>
                      <a:pt x="218089" y="230725"/>
                      <a:pt x="234802" y="228280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40764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450493-31AE-4898-BA00-E4811DD4E0D5}"/>
                  </a:ext>
                </a:extLst>
              </p:cNvPr>
              <p:cNvSpPr/>
              <p:nvPr/>
            </p:nvSpPr>
            <p:spPr>
              <a:xfrm>
                <a:off x="6954140" y="3068862"/>
                <a:ext cx="234801" cy="320406"/>
              </a:xfrm>
              <a:custGeom>
                <a:avLst/>
                <a:gdLst>
                  <a:gd name="connsiteX0" fmla="*/ 0 w 234801"/>
                  <a:gd name="connsiteY0" fmla="*/ 320407 h 320406"/>
                  <a:gd name="connsiteX1" fmla="*/ 234802 w 234801"/>
                  <a:gd name="connsiteY1" fmla="*/ 320407 h 320406"/>
                  <a:gd name="connsiteX2" fmla="*/ 234802 w 234801"/>
                  <a:gd name="connsiteY2" fmla="*/ 289018 h 320406"/>
                  <a:gd name="connsiteX3" fmla="*/ 226649 w 234801"/>
                  <a:gd name="connsiteY3" fmla="*/ 251923 h 320406"/>
                  <a:gd name="connsiteX4" fmla="*/ 234802 w 234801"/>
                  <a:gd name="connsiteY4" fmla="*/ 214827 h 320406"/>
                  <a:gd name="connsiteX5" fmla="*/ 234802 w 234801"/>
                  <a:gd name="connsiteY5" fmla="*/ 0 h 320406"/>
                  <a:gd name="connsiteX6" fmla="*/ 0 w 234801"/>
                  <a:gd name="connsiteY6" fmla="*/ 0 h 320406"/>
                  <a:gd name="connsiteX7" fmla="*/ 0 w 234801"/>
                  <a:gd name="connsiteY7" fmla="*/ 320407 h 320406"/>
                  <a:gd name="connsiteX8" fmla="*/ 54216 w 234801"/>
                  <a:gd name="connsiteY8" fmla="*/ 73376 h 320406"/>
                  <a:gd name="connsiteX9" fmla="*/ 65630 w 234801"/>
                  <a:gd name="connsiteY9" fmla="*/ 58293 h 320406"/>
                  <a:gd name="connsiteX10" fmla="*/ 112917 w 234801"/>
                  <a:gd name="connsiteY10" fmla="*/ 44025 h 320406"/>
                  <a:gd name="connsiteX11" fmla="*/ 121885 w 234801"/>
                  <a:gd name="connsiteY11" fmla="*/ 44025 h 320406"/>
                  <a:gd name="connsiteX12" fmla="*/ 169171 w 234801"/>
                  <a:gd name="connsiteY12" fmla="*/ 58293 h 320406"/>
                  <a:gd name="connsiteX13" fmla="*/ 180585 w 234801"/>
                  <a:gd name="connsiteY13" fmla="*/ 73376 h 320406"/>
                  <a:gd name="connsiteX14" fmla="*/ 180585 w 234801"/>
                  <a:gd name="connsiteY14" fmla="*/ 125554 h 320406"/>
                  <a:gd name="connsiteX15" fmla="*/ 169987 w 234801"/>
                  <a:gd name="connsiteY15" fmla="*/ 153681 h 320406"/>
                  <a:gd name="connsiteX16" fmla="*/ 150420 w 234801"/>
                  <a:gd name="connsiteY16" fmla="*/ 171617 h 320406"/>
                  <a:gd name="connsiteX17" fmla="*/ 123923 w 234801"/>
                  <a:gd name="connsiteY17" fmla="*/ 187108 h 320406"/>
                  <a:gd name="connsiteX18" fmla="*/ 117401 w 234801"/>
                  <a:gd name="connsiteY18" fmla="*/ 188331 h 320406"/>
                  <a:gd name="connsiteX19" fmla="*/ 110879 w 234801"/>
                  <a:gd name="connsiteY19" fmla="*/ 187108 h 320406"/>
                  <a:gd name="connsiteX20" fmla="*/ 84382 w 234801"/>
                  <a:gd name="connsiteY20" fmla="*/ 171617 h 320406"/>
                  <a:gd name="connsiteX21" fmla="*/ 64815 w 234801"/>
                  <a:gd name="connsiteY21" fmla="*/ 153681 h 320406"/>
                  <a:gd name="connsiteX22" fmla="*/ 54216 w 234801"/>
                  <a:gd name="connsiteY22" fmla="*/ 125554 h 320406"/>
                  <a:gd name="connsiteX23" fmla="*/ 54216 w 234801"/>
                  <a:gd name="connsiteY23" fmla="*/ 73376 h 320406"/>
                  <a:gd name="connsiteX24" fmla="*/ 44025 w 234801"/>
                  <a:gd name="connsiteY24" fmla="*/ 217273 h 320406"/>
                  <a:gd name="connsiteX25" fmla="*/ 190777 w 234801"/>
                  <a:gd name="connsiteY25" fmla="*/ 217273 h 320406"/>
                  <a:gd name="connsiteX26" fmla="*/ 190777 w 234801"/>
                  <a:gd name="connsiteY26" fmla="*/ 241732 h 320406"/>
                  <a:gd name="connsiteX27" fmla="*/ 44025 w 234801"/>
                  <a:gd name="connsiteY27" fmla="*/ 241732 h 320406"/>
                  <a:gd name="connsiteX28" fmla="*/ 44025 w 234801"/>
                  <a:gd name="connsiteY28" fmla="*/ 217273 h 320406"/>
                  <a:gd name="connsiteX29" fmla="*/ 44025 w 234801"/>
                  <a:gd name="connsiteY29" fmla="*/ 264152 h 320406"/>
                  <a:gd name="connsiteX30" fmla="*/ 190777 w 234801"/>
                  <a:gd name="connsiteY30" fmla="*/ 264152 h 320406"/>
                  <a:gd name="connsiteX31" fmla="*/ 190777 w 234801"/>
                  <a:gd name="connsiteY31" fmla="*/ 288611 h 320406"/>
                  <a:gd name="connsiteX32" fmla="*/ 44025 w 234801"/>
                  <a:gd name="connsiteY32" fmla="*/ 288611 h 320406"/>
                  <a:gd name="connsiteX33" fmla="*/ 44025 w 234801"/>
                  <a:gd name="connsiteY33" fmla="*/ 264152 h 32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4801" h="320406">
                    <a:moveTo>
                      <a:pt x="0" y="320407"/>
                    </a:moveTo>
                    <a:lnTo>
                      <a:pt x="234802" y="320407"/>
                    </a:lnTo>
                    <a:lnTo>
                      <a:pt x="234802" y="289018"/>
                    </a:lnTo>
                    <a:cubicBezTo>
                      <a:pt x="229503" y="277604"/>
                      <a:pt x="226649" y="264967"/>
                      <a:pt x="226649" y="251923"/>
                    </a:cubicBezTo>
                    <a:cubicBezTo>
                      <a:pt x="226649" y="238878"/>
                      <a:pt x="229503" y="225834"/>
                      <a:pt x="234802" y="214827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320407"/>
                    </a:lnTo>
                    <a:close/>
                    <a:moveTo>
                      <a:pt x="54216" y="73376"/>
                    </a:moveTo>
                    <a:cubicBezTo>
                      <a:pt x="54216" y="66446"/>
                      <a:pt x="58700" y="60331"/>
                      <a:pt x="65630" y="58293"/>
                    </a:cubicBezTo>
                    <a:lnTo>
                      <a:pt x="112917" y="44025"/>
                    </a:lnTo>
                    <a:cubicBezTo>
                      <a:pt x="115770" y="43210"/>
                      <a:pt x="119032" y="43210"/>
                      <a:pt x="121885" y="44025"/>
                    </a:cubicBezTo>
                    <a:lnTo>
                      <a:pt x="169171" y="58293"/>
                    </a:lnTo>
                    <a:cubicBezTo>
                      <a:pt x="175694" y="60331"/>
                      <a:pt x="180585" y="66446"/>
                      <a:pt x="180585" y="73376"/>
                    </a:cubicBezTo>
                    <a:lnTo>
                      <a:pt x="180585" y="125554"/>
                    </a:lnTo>
                    <a:cubicBezTo>
                      <a:pt x="180585" y="134930"/>
                      <a:pt x="176917" y="144713"/>
                      <a:pt x="169987" y="153681"/>
                    </a:cubicBezTo>
                    <a:cubicBezTo>
                      <a:pt x="165095" y="159796"/>
                      <a:pt x="158573" y="165910"/>
                      <a:pt x="150420" y="171617"/>
                    </a:cubicBezTo>
                    <a:cubicBezTo>
                      <a:pt x="137783" y="180993"/>
                      <a:pt x="125146" y="186292"/>
                      <a:pt x="123923" y="187108"/>
                    </a:cubicBezTo>
                    <a:cubicBezTo>
                      <a:pt x="121885" y="187923"/>
                      <a:pt x="119847" y="188331"/>
                      <a:pt x="117401" y="188331"/>
                    </a:cubicBezTo>
                    <a:cubicBezTo>
                      <a:pt x="114955" y="188331"/>
                      <a:pt x="112917" y="187923"/>
                      <a:pt x="110879" y="187108"/>
                    </a:cubicBezTo>
                    <a:cubicBezTo>
                      <a:pt x="109248" y="186292"/>
                      <a:pt x="97019" y="180585"/>
                      <a:pt x="84382" y="171617"/>
                    </a:cubicBezTo>
                    <a:cubicBezTo>
                      <a:pt x="76229" y="165910"/>
                      <a:pt x="69707" y="159796"/>
                      <a:pt x="64815" y="153681"/>
                    </a:cubicBezTo>
                    <a:cubicBezTo>
                      <a:pt x="57885" y="144713"/>
                      <a:pt x="54216" y="134930"/>
                      <a:pt x="54216" y="125554"/>
                    </a:cubicBezTo>
                    <a:lnTo>
                      <a:pt x="54216" y="73376"/>
                    </a:lnTo>
                    <a:close/>
                    <a:moveTo>
                      <a:pt x="44025" y="217273"/>
                    </a:moveTo>
                    <a:lnTo>
                      <a:pt x="190777" y="217273"/>
                    </a:lnTo>
                    <a:lnTo>
                      <a:pt x="190777" y="241732"/>
                    </a:lnTo>
                    <a:lnTo>
                      <a:pt x="44025" y="241732"/>
                    </a:lnTo>
                    <a:lnTo>
                      <a:pt x="44025" y="217273"/>
                    </a:lnTo>
                    <a:close/>
                    <a:moveTo>
                      <a:pt x="44025" y="264152"/>
                    </a:moveTo>
                    <a:lnTo>
                      <a:pt x="190777" y="264152"/>
                    </a:lnTo>
                    <a:lnTo>
                      <a:pt x="190777" y="288611"/>
                    </a:lnTo>
                    <a:lnTo>
                      <a:pt x="44025" y="288611"/>
                    </a:lnTo>
                    <a:lnTo>
                      <a:pt x="44025" y="264152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16789-F14D-48FD-A905-606D1DB4AAFC}"/>
                  </a:ext>
                </a:extLst>
              </p:cNvPr>
              <p:cNvSpPr/>
              <p:nvPr/>
            </p:nvSpPr>
            <p:spPr>
              <a:xfrm>
                <a:off x="7033222" y="3137346"/>
                <a:ext cx="77452" cy="94980"/>
              </a:xfrm>
              <a:custGeom>
                <a:avLst/>
                <a:gdLst>
                  <a:gd name="connsiteX0" fmla="*/ 19567 w 77452"/>
                  <a:gd name="connsiteY0" fmla="*/ 83567 h 94980"/>
                  <a:gd name="connsiteX1" fmla="*/ 38318 w 77452"/>
                  <a:gd name="connsiteY1" fmla="*/ 94981 h 94980"/>
                  <a:gd name="connsiteX2" fmla="*/ 57070 w 77452"/>
                  <a:gd name="connsiteY2" fmla="*/ 83567 h 94980"/>
                  <a:gd name="connsiteX3" fmla="*/ 71745 w 77452"/>
                  <a:gd name="connsiteY3" fmla="*/ 70114 h 94980"/>
                  <a:gd name="connsiteX4" fmla="*/ 77452 w 77452"/>
                  <a:gd name="connsiteY4" fmla="*/ 57070 h 94980"/>
                  <a:gd name="connsiteX5" fmla="*/ 77452 w 77452"/>
                  <a:gd name="connsiteY5" fmla="*/ 11414 h 94980"/>
                  <a:gd name="connsiteX6" fmla="*/ 38726 w 77452"/>
                  <a:gd name="connsiteY6" fmla="*/ 0 h 94980"/>
                  <a:gd name="connsiteX7" fmla="*/ 0 w 77452"/>
                  <a:gd name="connsiteY7" fmla="*/ 11414 h 94980"/>
                  <a:gd name="connsiteX8" fmla="*/ 0 w 77452"/>
                  <a:gd name="connsiteY8" fmla="*/ 57070 h 94980"/>
                  <a:gd name="connsiteX9" fmla="*/ 5707 w 77452"/>
                  <a:gd name="connsiteY9" fmla="*/ 70114 h 94980"/>
                  <a:gd name="connsiteX10" fmla="*/ 19567 w 77452"/>
                  <a:gd name="connsiteY10" fmla="*/ 83567 h 94980"/>
                  <a:gd name="connsiteX11" fmla="*/ 20790 w 77452"/>
                  <a:gd name="connsiteY11" fmla="*/ 40357 h 94980"/>
                  <a:gd name="connsiteX12" fmla="*/ 30573 w 77452"/>
                  <a:gd name="connsiteY12" fmla="*/ 50140 h 94980"/>
                  <a:gd name="connsiteX13" fmla="*/ 55847 w 77452"/>
                  <a:gd name="connsiteY13" fmla="*/ 24866 h 94980"/>
                  <a:gd name="connsiteX14" fmla="*/ 63592 w 77452"/>
                  <a:gd name="connsiteY14" fmla="*/ 32611 h 94980"/>
                  <a:gd name="connsiteX15" fmla="*/ 30573 w 77452"/>
                  <a:gd name="connsiteY15" fmla="*/ 66038 h 94980"/>
                  <a:gd name="connsiteX16" fmla="*/ 12637 w 77452"/>
                  <a:gd name="connsiteY16" fmla="*/ 48102 h 94980"/>
                  <a:gd name="connsiteX17" fmla="*/ 20790 w 77452"/>
                  <a:gd name="connsiteY17" fmla="*/ 40357 h 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452" h="94980">
                    <a:moveTo>
                      <a:pt x="19567" y="83567"/>
                    </a:moveTo>
                    <a:cubicBezTo>
                      <a:pt x="26904" y="88866"/>
                      <a:pt x="33834" y="92535"/>
                      <a:pt x="38318" y="94981"/>
                    </a:cubicBezTo>
                    <a:cubicBezTo>
                      <a:pt x="42395" y="92942"/>
                      <a:pt x="49732" y="88866"/>
                      <a:pt x="57070" y="83567"/>
                    </a:cubicBezTo>
                    <a:cubicBezTo>
                      <a:pt x="63185" y="79083"/>
                      <a:pt x="68076" y="74599"/>
                      <a:pt x="71745" y="70114"/>
                    </a:cubicBezTo>
                    <a:cubicBezTo>
                      <a:pt x="75414" y="65223"/>
                      <a:pt x="77452" y="61146"/>
                      <a:pt x="77452" y="57070"/>
                    </a:cubicBezTo>
                    <a:lnTo>
                      <a:pt x="77452" y="11414"/>
                    </a:lnTo>
                    <a:lnTo>
                      <a:pt x="38726" y="0"/>
                    </a:lnTo>
                    <a:lnTo>
                      <a:pt x="0" y="11414"/>
                    </a:lnTo>
                    <a:lnTo>
                      <a:pt x="0" y="57070"/>
                    </a:lnTo>
                    <a:cubicBezTo>
                      <a:pt x="0" y="61146"/>
                      <a:pt x="2038" y="65630"/>
                      <a:pt x="5707" y="70114"/>
                    </a:cubicBezTo>
                    <a:cubicBezTo>
                      <a:pt x="8560" y="74599"/>
                      <a:pt x="13452" y="79083"/>
                      <a:pt x="19567" y="83567"/>
                    </a:cubicBezTo>
                    <a:close/>
                    <a:moveTo>
                      <a:pt x="20790" y="40357"/>
                    </a:moveTo>
                    <a:lnTo>
                      <a:pt x="30573" y="50140"/>
                    </a:lnTo>
                    <a:lnTo>
                      <a:pt x="55847" y="24866"/>
                    </a:lnTo>
                    <a:lnTo>
                      <a:pt x="63592" y="32611"/>
                    </a:lnTo>
                    <a:lnTo>
                      <a:pt x="30573" y="66038"/>
                    </a:lnTo>
                    <a:lnTo>
                      <a:pt x="12637" y="48102"/>
                    </a:lnTo>
                    <a:lnTo>
                      <a:pt x="20790" y="40357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1936507-878E-4142-BA84-EFC5127E271E}"/>
                  </a:ext>
                </a:extLst>
              </p:cNvPr>
              <p:cNvSpPr/>
              <p:nvPr/>
            </p:nvSpPr>
            <p:spPr>
              <a:xfrm>
                <a:off x="7205247" y="3255562"/>
                <a:ext cx="129630" cy="129630"/>
              </a:xfrm>
              <a:custGeom>
                <a:avLst/>
                <a:gdLst>
                  <a:gd name="connsiteX0" fmla="*/ 64815 w 129630"/>
                  <a:gd name="connsiteY0" fmla="*/ 0 h 129630"/>
                  <a:gd name="connsiteX1" fmla="*/ 0 w 129630"/>
                  <a:gd name="connsiteY1" fmla="*/ 64815 h 129630"/>
                  <a:gd name="connsiteX2" fmla="*/ 64815 w 129630"/>
                  <a:gd name="connsiteY2" fmla="*/ 129630 h 129630"/>
                  <a:gd name="connsiteX3" fmla="*/ 129630 w 129630"/>
                  <a:gd name="connsiteY3" fmla="*/ 64815 h 129630"/>
                  <a:gd name="connsiteX4" fmla="*/ 64815 w 129630"/>
                  <a:gd name="connsiteY4" fmla="*/ 0 h 129630"/>
                  <a:gd name="connsiteX5" fmla="*/ 101911 w 129630"/>
                  <a:gd name="connsiteY5" fmla="*/ 97019 h 129630"/>
                  <a:gd name="connsiteX6" fmla="*/ 27720 w 129630"/>
                  <a:gd name="connsiteY6" fmla="*/ 97019 h 129630"/>
                  <a:gd name="connsiteX7" fmla="*/ 27720 w 129630"/>
                  <a:gd name="connsiteY7" fmla="*/ 42395 h 129630"/>
                  <a:gd name="connsiteX8" fmla="*/ 27720 w 129630"/>
                  <a:gd name="connsiteY8" fmla="*/ 32204 h 129630"/>
                  <a:gd name="connsiteX9" fmla="*/ 46471 w 129630"/>
                  <a:gd name="connsiteY9" fmla="*/ 32204 h 129630"/>
                  <a:gd name="connsiteX10" fmla="*/ 46471 w 129630"/>
                  <a:gd name="connsiteY10" fmla="*/ 42395 h 129630"/>
                  <a:gd name="connsiteX11" fmla="*/ 101911 w 129630"/>
                  <a:gd name="connsiteY11" fmla="*/ 42395 h 129630"/>
                  <a:gd name="connsiteX12" fmla="*/ 101911 w 129630"/>
                  <a:gd name="connsiteY12" fmla="*/ 97019 h 12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630" h="129630">
                    <a:moveTo>
                      <a:pt x="64815" y="0"/>
                    </a:moveTo>
                    <a:cubicBezTo>
                      <a:pt x="28943" y="0"/>
                      <a:pt x="0" y="29350"/>
                      <a:pt x="0" y="64815"/>
                    </a:cubicBezTo>
                    <a:cubicBezTo>
                      <a:pt x="0" y="100280"/>
                      <a:pt x="29350" y="129630"/>
                      <a:pt x="64815" y="129630"/>
                    </a:cubicBezTo>
                    <a:cubicBezTo>
                      <a:pt x="100280" y="129630"/>
                      <a:pt x="129630" y="100280"/>
                      <a:pt x="129630" y="64815"/>
                    </a:cubicBezTo>
                    <a:cubicBezTo>
                      <a:pt x="129630" y="29350"/>
                      <a:pt x="100688" y="0"/>
                      <a:pt x="64815" y="0"/>
                    </a:cubicBezTo>
                    <a:close/>
                    <a:moveTo>
                      <a:pt x="101911" y="97019"/>
                    </a:moveTo>
                    <a:lnTo>
                      <a:pt x="27720" y="97019"/>
                    </a:lnTo>
                    <a:lnTo>
                      <a:pt x="27720" y="42395"/>
                    </a:lnTo>
                    <a:lnTo>
                      <a:pt x="27720" y="32204"/>
                    </a:lnTo>
                    <a:lnTo>
                      <a:pt x="46471" y="32204"/>
                    </a:lnTo>
                    <a:lnTo>
                      <a:pt x="46471" y="42395"/>
                    </a:lnTo>
                    <a:lnTo>
                      <a:pt x="101911" y="42395"/>
                    </a:lnTo>
                    <a:lnTo>
                      <a:pt x="101911" y="97019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6CB26C5-A35C-4DC3-86FF-AE10C2EB5FF2}"/>
              </a:ext>
            </a:extLst>
          </p:cNvPr>
          <p:cNvGrpSpPr/>
          <p:nvPr/>
        </p:nvGrpSpPr>
        <p:grpSpPr>
          <a:xfrm>
            <a:off x="11132783" y="1355078"/>
            <a:ext cx="706574" cy="819878"/>
            <a:chOff x="7347395" y="2196903"/>
            <a:chExt cx="706574" cy="819878"/>
          </a:xfrm>
        </p:grpSpPr>
        <p:grpSp>
          <p:nvGrpSpPr>
            <p:cNvPr id="358" name="Container Host">
              <a:extLst>
                <a:ext uri="{FF2B5EF4-FFF2-40B4-BE49-F238E27FC236}">
                  <a16:creationId xmlns:a16="http://schemas.microsoft.com/office/drawing/2014/main" id="{1494FAA5-B1C5-48D2-920E-16C647DA89F2}"/>
                </a:ext>
              </a:extLst>
            </p:cNvPr>
            <p:cNvGrpSpPr/>
            <p:nvPr/>
          </p:nvGrpSpPr>
          <p:grpSpPr>
            <a:xfrm>
              <a:off x="7439819" y="2196903"/>
              <a:ext cx="521813" cy="521813"/>
              <a:chOff x="1882487" y="2277671"/>
              <a:chExt cx="521813" cy="521813"/>
            </a:xfrm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5D8F6CC-1B6F-4BE1-AE82-F9A8391CE21F}"/>
                  </a:ext>
                </a:extLst>
              </p:cNvPr>
              <p:cNvSpPr/>
              <p:nvPr/>
            </p:nvSpPr>
            <p:spPr>
              <a:xfrm>
                <a:off x="2043088" y="2438272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779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779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45EFDC-DAF2-4FA5-A9A9-7F221722E213}"/>
                  </a:ext>
                </a:extLst>
              </p:cNvPr>
              <p:cNvSpPr/>
              <p:nvPr/>
            </p:nvSpPr>
            <p:spPr>
              <a:xfrm>
                <a:off x="2095881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45013 h 51125"/>
                  <a:gd name="connsiteX1" fmla="*/ 12226 w 12225"/>
                  <a:gd name="connsiteY1" fmla="*/ 0 h 51125"/>
                  <a:gd name="connsiteX2" fmla="*/ 0 w 12225"/>
                  <a:gd name="connsiteY2" fmla="*/ 6113 h 51125"/>
                  <a:gd name="connsiteX3" fmla="*/ 0 w 12225"/>
                  <a:gd name="connsiteY3" fmla="*/ 45013 h 51125"/>
                  <a:gd name="connsiteX4" fmla="*/ 0 w 12225"/>
                  <a:gd name="connsiteY4" fmla="*/ 51125 h 51125"/>
                  <a:gd name="connsiteX5" fmla="*/ 9447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45013"/>
                    </a:moveTo>
                    <a:lnTo>
                      <a:pt x="12226" y="0"/>
                    </a:lnTo>
                    <a:lnTo>
                      <a:pt x="0" y="6113"/>
                    </a:lnTo>
                    <a:lnTo>
                      <a:pt x="0" y="45013"/>
                    </a:lnTo>
                    <a:lnTo>
                      <a:pt x="0" y="51125"/>
                    </a:lnTo>
                    <a:lnTo>
                      <a:pt x="9447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906C49F-D724-4E5B-97F9-B6F83619D708}"/>
                  </a:ext>
                </a:extLst>
              </p:cNvPr>
              <p:cNvSpPr/>
              <p:nvPr/>
            </p:nvSpPr>
            <p:spPr>
              <a:xfrm>
                <a:off x="2178126" y="258831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23B8643-1A67-4E56-A6E5-834F041B2788}"/>
                  </a:ext>
                </a:extLst>
              </p:cNvPr>
              <p:cNvSpPr/>
              <p:nvPr/>
            </p:nvSpPr>
            <p:spPr>
              <a:xfrm>
                <a:off x="2204800" y="260165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234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234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1F0306F-8A5E-4E39-B1EA-CC83FB7AB569}"/>
                  </a:ext>
                </a:extLst>
              </p:cNvPr>
              <p:cNvSpPr/>
              <p:nvPr/>
            </p:nvSpPr>
            <p:spPr>
              <a:xfrm>
                <a:off x="2069206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2790 h 51125"/>
                  <a:gd name="connsiteX1" fmla="*/ 12226 w 12225"/>
                  <a:gd name="connsiteY1" fmla="*/ 42234 h 51125"/>
                  <a:gd name="connsiteX2" fmla="*/ 12226 w 12225"/>
                  <a:gd name="connsiteY2" fmla="*/ 36677 h 51125"/>
                  <a:gd name="connsiteX3" fmla="*/ 12226 w 12225"/>
                  <a:gd name="connsiteY3" fmla="*/ 36121 h 51125"/>
                  <a:gd name="connsiteX4" fmla="*/ 12226 w 12225"/>
                  <a:gd name="connsiteY4" fmla="*/ 30008 h 51125"/>
                  <a:gd name="connsiteX5" fmla="*/ 12226 w 12225"/>
                  <a:gd name="connsiteY5" fmla="*/ 0 h 51125"/>
                  <a:gd name="connsiteX6" fmla="*/ 0 w 12225"/>
                  <a:gd name="connsiteY6" fmla="*/ 6113 h 51125"/>
                  <a:gd name="connsiteX7" fmla="*/ 0 w 12225"/>
                  <a:gd name="connsiteY7" fmla="*/ 28897 h 51125"/>
                  <a:gd name="connsiteX8" fmla="*/ 0 w 12225"/>
                  <a:gd name="connsiteY8" fmla="*/ 35010 h 51125"/>
                  <a:gd name="connsiteX9" fmla="*/ 0 w 12225"/>
                  <a:gd name="connsiteY9" fmla="*/ 35010 h 51125"/>
                  <a:gd name="connsiteX10" fmla="*/ 0 w 12225"/>
                  <a:gd name="connsiteY10" fmla="*/ 41123 h 51125"/>
                  <a:gd name="connsiteX11" fmla="*/ 0 w 12225"/>
                  <a:gd name="connsiteY11" fmla="*/ 41123 h 51125"/>
                  <a:gd name="connsiteX12" fmla="*/ 0 w 12225"/>
                  <a:gd name="connsiteY12" fmla="*/ 41123 h 51125"/>
                  <a:gd name="connsiteX13" fmla="*/ 0 w 12225"/>
                  <a:gd name="connsiteY13" fmla="*/ 51125 h 51125"/>
                  <a:gd name="connsiteX14" fmla="*/ 12226 w 12225"/>
                  <a:gd name="connsiteY14" fmla="*/ 450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2790"/>
                    </a:moveTo>
                    <a:lnTo>
                      <a:pt x="12226" y="42234"/>
                    </a:lnTo>
                    <a:lnTo>
                      <a:pt x="12226" y="36677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lnTo>
                      <a:pt x="0" y="28897"/>
                    </a:ln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2251D8D-9B0C-45F2-AD0F-B334E8E6F261}"/>
                  </a:ext>
                </a:extLst>
              </p:cNvPr>
              <p:cNvSpPr/>
              <p:nvPr/>
            </p:nvSpPr>
            <p:spPr>
              <a:xfrm>
                <a:off x="2230918" y="2614433"/>
                <a:ext cx="12225" cy="51125"/>
              </a:xfrm>
              <a:custGeom>
                <a:avLst/>
                <a:gdLst>
                  <a:gd name="connsiteX0" fmla="*/ 11114 w 12225"/>
                  <a:gd name="connsiteY0" fmla="*/ 50570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3896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0570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3896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3DFBF7-0BF8-4BAC-9121-2AA21924807C}"/>
                  </a:ext>
                </a:extLst>
              </p:cNvPr>
              <p:cNvSpPr/>
              <p:nvPr/>
            </p:nvSpPr>
            <p:spPr>
              <a:xfrm>
                <a:off x="2178126" y="2499400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049EA7A-60B9-48B1-BF58-89CAF5E1827C}"/>
                  </a:ext>
                </a:extLst>
              </p:cNvPr>
              <p:cNvSpPr/>
              <p:nvPr/>
            </p:nvSpPr>
            <p:spPr>
              <a:xfrm>
                <a:off x="2043088" y="2614433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3896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0570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3896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0570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AD0F08B-E6F6-4C58-95D4-1DEC0D1FD804}"/>
                  </a:ext>
                </a:extLst>
              </p:cNvPr>
              <p:cNvSpPr/>
              <p:nvPr/>
            </p:nvSpPr>
            <p:spPr>
              <a:xfrm>
                <a:off x="2069206" y="2601651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234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234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F02F9179-9BC6-418E-B0BF-A26BDE3176F0}"/>
                  </a:ext>
                </a:extLst>
              </p:cNvPr>
              <p:cNvSpPr/>
              <p:nvPr/>
            </p:nvSpPr>
            <p:spPr>
              <a:xfrm>
                <a:off x="2043088" y="2525519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B0A7445-9147-4F3B-BA99-E8798ED92C1D}"/>
                  </a:ext>
                </a:extLst>
              </p:cNvPr>
              <p:cNvSpPr/>
              <p:nvPr/>
            </p:nvSpPr>
            <p:spPr>
              <a:xfrm>
                <a:off x="2095881" y="2588314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EDB9E470-9792-4221-83B3-6E5E6A2B7157}"/>
                  </a:ext>
                </a:extLst>
              </p:cNvPr>
              <p:cNvSpPr/>
              <p:nvPr/>
            </p:nvSpPr>
            <p:spPr>
              <a:xfrm>
                <a:off x="2204800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677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677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D551124-F2B5-4356-995C-89000C134E6D}"/>
                  </a:ext>
                </a:extLst>
              </p:cNvPr>
              <p:cNvSpPr/>
              <p:nvPr/>
            </p:nvSpPr>
            <p:spPr>
              <a:xfrm>
                <a:off x="2178126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BD1F067-7120-47B5-A03A-EA22849574E8}"/>
                  </a:ext>
                </a:extLst>
              </p:cNvPr>
              <p:cNvSpPr/>
              <p:nvPr/>
            </p:nvSpPr>
            <p:spPr>
              <a:xfrm>
                <a:off x="2230918" y="2525519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D1EE89-3C6F-4054-A407-106CDFABD412}"/>
                  </a:ext>
                </a:extLst>
              </p:cNvPr>
              <p:cNvSpPr/>
              <p:nvPr/>
            </p:nvSpPr>
            <p:spPr>
              <a:xfrm>
                <a:off x="2230918" y="2438272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779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779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F32541F-EFD2-40A0-A173-8D4702140707}"/>
                  </a:ext>
                </a:extLst>
              </p:cNvPr>
              <p:cNvSpPr/>
              <p:nvPr/>
            </p:nvSpPr>
            <p:spPr>
              <a:xfrm>
                <a:off x="2095881" y="2499400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DAAAB7F-0E1B-484D-994B-EC5806395F58}"/>
                  </a:ext>
                </a:extLst>
              </p:cNvPr>
              <p:cNvSpPr/>
              <p:nvPr/>
            </p:nvSpPr>
            <p:spPr>
              <a:xfrm>
                <a:off x="2069206" y="2512737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790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790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FBA9CD5-0F0A-46A5-B5AC-B408BBF62FA6}"/>
                  </a:ext>
                </a:extLst>
              </p:cNvPr>
              <p:cNvSpPr/>
              <p:nvPr/>
            </p:nvSpPr>
            <p:spPr>
              <a:xfrm>
                <a:off x="2204800" y="2512737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0502947-35D6-4A82-9C24-89AED646E1C6}"/>
                  </a:ext>
                </a:extLst>
              </p:cNvPr>
              <p:cNvSpPr/>
              <p:nvPr/>
            </p:nvSpPr>
            <p:spPr>
              <a:xfrm>
                <a:off x="1882487" y="2277671"/>
                <a:ext cx="521813" cy="521813"/>
              </a:xfrm>
              <a:custGeom>
                <a:avLst/>
                <a:gdLst>
                  <a:gd name="connsiteX0" fmla="*/ 521257 w 521813"/>
                  <a:gd name="connsiteY0" fmla="*/ 487915 h 521813"/>
                  <a:gd name="connsiteX1" fmla="*/ 521257 w 521813"/>
                  <a:gd name="connsiteY1" fmla="*/ 33343 h 521813"/>
                  <a:gd name="connsiteX2" fmla="*/ 521257 w 521813"/>
                  <a:gd name="connsiteY2" fmla="*/ 0 h 521813"/>
                  <a:gd name="connsiteX3" fmla="*/ 487915 w 521813"/>
                  <a:gd name="connsiteY3" fmla="*/ 0 h 521813"/>
                  <a:gd name="connsiteX4" fmla="*/ 33343 w 521813"/>
                  <a:gd name="connsiteY4" fmla="*/ 0 h 521813"/>
                  <a:gd name="connsiteX5" fmla="*/ 0 w 521813"/>
                  <a:gd name="connsiteY5" fmla="*/ 0 h 521813"/>
                  <a:gd name="connsiteX6" fmla="*/ 0 w 521813"/>
                  <a:gd name="connsiteY6" fmla="*/ 33343 h 521813"/>
                  <a:gd name="connsiteX7" fmla="*/ 0 w 521813"/>
                  <a:gd name="connsiteY7" fmla="*/ 488471 h 521813"/>
                  <a:gd name="connsiteX8" fmla="*/ 0 w 521813"/>
                  <a:gd name="connsiteY8" fmla="*/ 521813 h 521813"/>
                  <a:gd name="connsiteX9" fmla="*/ 33343 w 521813"/>
                  <a:gd name="connsiteY9" fmla="*/ 521813 h 521813"/>
                  <a:gd name="connsiteX10" fmla="*/ 488471 w 521813"/>
                  <a:gd name="connsiteY10" fmla="*/ 521813 h 521813"/>
                  <a:gd name="connsiteX11" fmla="*/ 521813 w 521813"/>
                  <a:gd name="connsiteY11" fmla="*/ 521813 h 521813"/>
                  <a:gd name="connsiteX12" fmla="*/ 521813 w 521813"/>
                  <a:gd name="connsiteY12" fmla="*/ 487915 h 521813"/>
                  <a:gd name="connsiteX13" fmla="*/ 487915 w 521813"/>
                  <a:gd name="connsiteY13" fmla="*/ 487915 h 521813"/>
                  <a:gd name="connsiteX14" fmla="*/ 33343 w 521813"/>
                  <a:gd name="connsiteY14" fmla="*/ 487915 h 521813"/>
                  <a:gd name="connsiteX15" fmla="*/ 33343 w 521813"/>
                  <a:gd name="connsiteY15" fmla="*/ 33343 h 521813"/>
                  <a:gd name="connsiteX16" fmla="*/ 488471 w 521813"/>
                  <a:gd name="connsiteY16" fmla="*/ 33343 h 521813"/>
                  <a:gd name="connsiteX17" fmla="*/ 488471 w 521813"/>
                  <a:gd name="connsiteY17" fmla="*/ 487915 h 52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1813" h="521813">
                    <a:moveTo>
                      <a:pt x="521257" y="487915"/>
                    </a:moveTo>
                    <a:lnTo>
                      <a:pt x="521257" y="33343"/>
                    </a:lnTo>
                    <a:lnTo>
                      <a:pt x="521257" y="0"/>
                    </a:lnTo>
                    <a:lnTo>
                      <a:pt x="487915" y="0"/>
                    </a:lnTo>
                    <a:lnTo>
                      <a:pt x="33343" y="0"/>
                    </a:lnTo>
                    <a:lnTo>
                      <a:pt x="0" y="0"/>
                    </a:lnTo>
                    <a:lnTo>
                      <a:pt x="0" y="33343"/>
                    </a:lnTo>
                    <a:lnTo>
                      <a:pt x="0" y="488471"/>
                    </a:lnTo>
                    <a:lnTo>
                      <a:pt x="0" y="521813"/>
                    </a:lnTo>
                    <a:lnTo>
                      <a:pt x="33343" y="521813"/>
                    </a:lnTo>
                    <a:lnTo>
                      <a:pt x="488471" y="521813"/>
                    </a:lnTo>
                    <a:lnTo>
                      <a:pt x="521813" y="521813"/>
                    </a:lnTo>
                    <a:lnTo>
                      <a:pt x="521813" y="487915"/>
                    </a:lnTo>
                    <a:close/>
                    <a:moveTo>
                      <a:pt x="487915" y="487915"/>
                    </a:moveTo>
                    <a:lnTo>
                      <a:pt x="33343" y="487915"/>
                    </a:lnTo>
                    <a:lnTo>
                      <a:pt x="33343" y="33343"/>
                    </a:lnTo>
                    <a:lnTo>
                      <a:pt x="488471" y="33343"/>
                    </a:lnTo>
                    <a:lnTo>
                      <a:pt x="488471" y="487915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591229F-D6C1-4C15-BB7C-E3ECA1F6D39C}"/>
                  </a:ext>
                </a:extLst>
              </p:cNvPr>
              <p:cNvSpPr/>
              <p:nvPr/>
            </p:nvSpPr>
            <p:spPr>
              <a:xfrm>
                <a:off x="2177570" y="2376588"/>
                <a:ext cx="145596" cy="50569"/>
              </a:xfrm>
              <a:custGeom>
                <a:avLst/>
                <a:gdLst>
                  <a:gd name="connsiteX0" fmla="*/ 58350 w 145596"/>
                  <a:gd name="connsiteY0" fmla="*/ 35566 h 50569"/>
                  <a:gd name="connsiteX1" fmla="*/ 64463 w 145596"/>
                  <a:gd name="connsiteY1" fmla="*/ 38900 h 50569"/>
                  <a:gd name="connsiteX2" fmla="*/ 87802 w 145596"/>
                  <a:gd name="connsiteY2" fmla="*/ 50570 h 50569"/>
                  <a:gd name="connsiteX3" fmla="*/ 145596 w 145596"/>
                  <a:gd name="connsiteY3" fmla="*/ 43901 h 50569"/>
                  <a:gd name="connsiteX4" fmla="*/ 107808 w 145596"/>
                  <a:gd name="connsiteY4" fmla="*/ 25007 h 50569"/>
                  <a:gd name="connsiteX5" fmla="*/ 58905 w 145596"/>
                  <a:gd name="connsiteY5" fmla="*/ 556 h 50569"/>
                  <a:gd name="connsiteX6" fmla="*/ 57794 w 145596"/>
                  <a:gd name="connsiteY6" fmla="*/ 0 h 50569"/>
                  <a:gd name="connsiteX7" fmla="*/ 52793 w 145596"/>
                  <a:gd name="connsiteY7" fmla="*/ 556 h 50569"/>
                  <a:gd name="connsiteX8" fmla="*/ 0 w 145596"/>
                  <a:gd name="connsiteY8" fmla="*/ 6113 h 50569"/>
                  <a:gd name="connsiteX9" fmla="*/ 52237 w 145596"/>
                  <a:gd name="connsiteY9" fmla="*/ 32787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596" h="50569">
                    <a:moveTo>
                      <a:pt x="58350" y="35566"/>
                    </a:moveTo>
                    <a:lnTo>
                      <a:pt x="64463" y="38900"/>
                    </a:lnTo>
                    <a:lnTo>
                      <a:pt x="87802" y="50570"/>
                    </a:lnTo>
                    <a:lnTo>
                      <a:pt x="145596" y="43901"/>
                    </a:lnTo>
                    <a:lnTo>
                      <a:pt x="107808" y="25007"/>
                    </a:lnTo>
                    <a:lnTo>
                      <a:pt x="58905" y="556"/>
                    </a:lnTo>
                    <a:lnTo>
                      <a:pt x="57794" y="0"/>
                    </a:lnTo>
                    <a:lnTo>
                      <a:pt x="52793" y="556"/>
                    </a:lnTo>
                    <a:lnTo>
                      <a:pt x="0" y="6113"/>
                    </a:lnTo>
                    <a:lnTo>
                      <a:pt x="52237" y="327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B193135-C209-4B38-AD5E-A579FAB0F17C}"/>
                  </a:ext>
                </a:extLst>
              </p:cNvPr>
              <p:cNvSpPr/>
              <p:nvPr/>
            </p:nvSpPr>
            <p:spPr>
              <a:xfrm>
                <a:off x="2160899" y="256497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3 h 122256"/>
                  <a:gd name="connsiteX24" fmla="*/ 70020 w 97249"/>
                  <a:gd name="connsiteY24" fmla="*/ 76133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3 h 122256"/>
                  <a:gd name="connsiteX42" fmla="*/ 43901 w 97249"/>
                  <a:gd name="connsiteY42" fmla="*/ 78911 h 122256"/>
                  <a:gd name="connsiteX43" fmla="*/ 43901 w 97249"/>
                  <a:gd name="connsiteY43" fmla="*/ 78911 h 122256"/>
                  <a:gd name="connsiteX44" fmla="*/ 43901 w 97249"/>
                  <a:gd name="connsiteY44" fmla="*/ 72798 h 122256"/>
                  <a:gd name="connsiteX45" fmla="*/ 43901 w 97249"/>
                  <a:gd name="connsiteY45" fmla="*/ 72798 h 122256"/>
                  <a:gd name="connsiteX46" fmla="*/ 43901 w 97249"/>
                  <a:gd name="connsiteY46" fmla="*/ 66685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8911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3"/>
                    </a:moveTo>
                    <a:lnTo>
                      <a:pt x="70020" y="76133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3"/>
                    </a:lnTo>
                    <a:close/>
                    <a:moveTo>
                      <a:pt x="43901" y="78911"/>
                    </a:moveTo>
                    <a:lnTo>
                      <a:pt x="43901" y="78911"/>
                    </a:lnTo>
                    <a:lnTo>
                      <a:pt x="43901" y="72798"/>
                    </a:lnTo>
                    <a:lnTo>
                      <a:pt x="43901" y="72798"/>
                    </a:lnTo>
                    <a:lnTo>
                      <a:pt x="43901" y="66685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8911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451603E-C4B7-4099-A504-0423AF068175}"/>
                  </a:ext>
                </a:extLst>
              </p:cNvPr>
              <p:cNvSpPr/>
              <p:nvPr/>
            </p:nvSpPr>
            <p:spPr>
              <a:xfrm>
                <a:off x="2268707" y="260720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702CC0F-E417-4A3C-997B-C58877E6DEDE}"/>
                  </a:ext>
                </a:extLst>
              </p:cNvPr>
              <p:cNvSpPr/>
              <p:nvPr/>
            </p:nvSpPr>
            <p:spPr>
              <a:xfrm>
                <a:off x="2160899" y="2476060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7233 h 122256"/>
                  <a:gd name="connsiteX48" fmla="*/ 56127 w 97249"/>
                  <a:gd name="connsiteY48" fmla="*/ 43346 h 122256"/>
                  <a:gd name="connsiteX49" fmla="*/ 56127 w 97249"/>
                  <a:gd name="connsiteY49" fmla="*/ 66130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7233"/>
                    </a:lnTo>
                    <a:lnTo>
                      <a:pt x="56127" y="43346"/>
                    </a:lnTo>
                    <a:lnTo>
                      <a:pt x="56127" y="66130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AA1AB847-375C-4B4C-8182-244D41875BA2}"/>
                  </a:ext>
                </a:extLst>
              </p:cNvPr>
              <p:cNvSpPr/>
              <p:nvPr/>
            </p:nvSpPr>
            <p:spPr>
              <a:xfrm>
                <a:off x="2268707" y="2518294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50D1B70-D615-4191-B573-BF92967C6A8A}"/>
                  </a:ext>
                </a:extLst>
              </p:cNvPr>
              <p:cNvSpPr/>
              <p:nvPr/>
            </p:nvSpPr>
            <p:spPr>
              <a:xfrm>
                <a:off x="2160899" y="238881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4460 h 122256"/>
                  <a:gd name="connsiteX30" fmla="*/ 82245 w 97249"/>
                  <a:gd name="connsiteY30" fmla="*/ 55015 h 122256"/>
                  <a:gd name="connsiteX31" fmla="*/ 82245 w 97249"/>
                  <a:gd name="connsiteY31" fmla="*/ 66130 h 122256"/>
                  <a:gd name="connsiteX32" fmla="*/ 82245 w 97249"/>
                  <a:gd name="connsiteY32" fmla="*/ 71687 h 122256"/>
                  <a:gd name="connsiteX33" fmla="*/ 82245 w 97249"/>
                  <a:gd name="connsiteY33" fmla="*/ 72798 h 122256"/>
                  <a:gd name="connsiteX34" fmla="*/ 82245 w 97249"/>
                  <a:gd name="connsiteY34" fmla="*/ 78355 h 122256"/>
                  <a:gd name="connsiteX35" fmla="*/ 82245 w 97249"/>
                  <a:gd name="connsiteY35" fmla="*/ 78355 h 122256"/>
                  <a:gd name="connsiteX36" fmla="*/ 82245 w 97249"/>
                  <a:gd name="connsiteY36" fmla="*/ 79467 h 122256"/>
                  <a:gd name="connsiteX37" fmla="*/ 82245 w 97249"/>
                  <a:gd name="connsiteY37" fmla="*/ 99472 h 122256"/>
                  <a:gd name="connsiteX38" fmla="*/ 81690 w 97249"/>
                  <a:gd name="connsiteY38" fmla="*/ 98917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4460"/>
                    </a:lnTo>
                    <a:lnTo>
                      <a:pt x="82245" y="55015"/>
                    </a:lnTo>
                    <a:lnTo>
                      <a:pt x="82245" y="66130"/>
                    </a:lnTo>
                    <a:lnTo>
                      <a:pt x="82245" y="71687"/>
                    </a:lnTo>
                    <a:lnTo>
                      <a:pt x="82245" y="72798"/>
                    </a:lnTo>
                    <a:lnTo>
                      <a:pt x="82245" y="78355"/>
                    </a:lnTo>
                    <a:lnTo>
                      <a:pt x="82245" y="78355"/>
                    </a:lnTo>
                    <a:lnTo>
                      <a:pt x="82245" y="79467"/>
                    </a:lnTo>
                    <a:lnTo>
                      <a:pt x="82245" y="99472"/>
                    </a:lnTo>
                    <a:lnTo>
                      <a:pt x="81690" y="98917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BD66631-0C66-4752-B28F-7DE3F1B26A1E}"/>
                  </a:ext>
                </a:extLst>
              </p:cNvPr>
              <p:cNvSpPr/>
              <p:nvPr/>
            </p:nvSpPr>
            <p:spPr>
              <a:xfrm>
                <a:off x="2268707" y="243104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5013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5013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CCA63B1-E673-49C0-9CD4-CDB37DFA28FC}"/>
                  </a:ext>
                </a:extLst>
              </p:cNvPr>
              <p:cNvSpPr/>
              <p:nvPr/>
            </p:nvSpPr>
            <p:spPr>
              <a:xfrm>
                <a:off x="1962510" y="2376588"/>
                <a:ext cx="146152" cy="50569"/>
              </a:xfrm>
              <a:custGeom>
                <a:avLst/>
                <a:gdLst>
                  <a:gd name="connsiteX0" fmla="*/ 81690 w 146152"/>
                  <a:gd name="connsiteY0" fmla="*/ 38900 h 50569"/>
                  <a:gd name="connsiteX1" fmla="*/ 87802 w 146152"/>
                  <a:gd name="connsiteY1" fmla="*/ 35566 h 50569"/>
                  <a:gd name="connsiteX2" fmla="*/ 93915 w 146152"/>
                  <a:gd name="connsiteY2" fmla="*/ 32787 h 50569"/>
                  <a:gd name="connsiteX3" fmla="*/ 146152 w 146152"/>
                  <a:gd name="connsiteY3" fmla="*/ 6113 h 50569"/>
                  <a:gd name="connsiteX4" fmla="*/ 93360 w 146152"/>
                  <a:gd name="connsiteY4" fmla="*/ 556 h 50569"/>
                  <a:gd name="connsiteX5" fmla="*/ 88358 w 146152"/>
                  <a:gd name="connsiteY5" fmla="*/ 0 h 50569"/>
                  <a:gd name="connsiteX6" fmla="*/ 87247 w 146152"/>
                  <a:gd name="connsiteY6" fmla="*/ 556 h 50569"/>
                  <a:gd name="connsiteX7" fmla="*/ 38344 w 146152"/>
                  <a:gd name="connsiteY7" fmla="*/ 25007 h 50569"/>
                  <a:gd name="connsiteX8" fmla="*/ 0 w 146152"/>
                  <a:gd name="connsiteY8" fmla="*/ 43901 h 50569"/>
                  <a:gd name="connsiteX9" fmla="*/ 58350 w 146152"/>
                  <a:gd name="connsiteY9" fmla="*/ 50570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52" h="50569">
                    <a:moveTo>
                      <a:pt x="81690" y="38900"/>
                    </a:moveTo>
                    <a:lnTo>
                      <a:pt x="87802" y="35566"/>
                    </a:lnTo>
                    <a:lnTo>
                      <a:pt x="93915" y="32787"/>
                    </a:lnTo>
                    <a:lnTo>
                      <a:pt x="146152" y="6113"/>
                    </a:lnTo>
                    <a:lnTo>
                      <a:pt x="93360" y="556"/>
                    </a:lnTo>
                    <a:lnTo>
                      <a:pt x="88358" y="0"/>
                    </a:lnTo>
                    <a:lnTo>
                      <a:pt x="87247" y="556"/>
                    </a:lnTo>
                    <a:lnTo>
                      <a:pt x="38344" y="25007"/>
                    </a:lnTo>
                    <a:lnTo>
                      <a:pt x="0" y="43901"/>
                    </a:lnTo>
                    <a:lnTo>
                      <a:pt x="58350" y="5057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599B94C-5363-4459-830A-4702943B93BE}"/>
                  </a:ext>
                </a:extLst>
              </p:cNvPr>
              <p:cNvSpPr/>
              <p:nvPr/>
            </p:nvSpPr>
            <p:spPr>
              <a:xfrm>
                <a:off x="2028084" y="2564974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3 h 122256"/>
                  <a:gd name="connsiteX26" fmla="*/ 27230 w 97249"/>
                  <a:gd name="connsiteY26" fmla="*/ 76133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3"/>
                    </a:lnTo>
                    <a:lnTo>
                      <a:pt x="27230" y="76133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7DFFBAC-D8FD-4029-A149-8A57037EF36E}"/>
                  </a:ext>
                </a:extLst>
              </p:cNvPr>
              <p:cNvSpPr/>
              <p:nvPr/>
            </p:nvSpPr>
            <p:spPr>
              <a:xfrm>
                <a:off x="1947506" y="260720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D92B917-1BE3-4BBC-B300-51AD8CE7ED1B}"/>
                  </a:ext>
                </a:extLst>
              </p:cNvPr>
              <p:cNvSpPr/>
              <p:nvPr/>
            </p:nvSpPr>
            <p:spPr>
              <a:xfrm>
                <a:off x="2028084" y="2476060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68CC71DB-A728-43CD-8FF7-68CC33D1F5C4}"/>
                  </a:ext>
                </a:extLst>
              </p:cNvPr>
              <p:cNvSpPr/>
              <p:nvPr/>
            </p:nvSpPr>
            <p:spPr>
              <a:xfrm>
                <a:off x="1947506" y="2518294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4E874CA-ABE8-4F1A-B91B-16ED82E12CF1}"/>
                  </a:ext>
                </a:extLst>
              </p:cNvPr>
              <p:cNvSpPr/>
              <p:nvPr/>
            </p:nvSpPr>
            <p:spPr>
              <a:xfrm>
                <a:off x="2028084" y="2388814"/>
                <a:ext cx="97249" cy="122256"/>
              </a:xfrm>
              <a:custGeom>
                <a:avLst/>
                <a:gdLst>
                  <a:gd name="connsiteX0" fmla="*/ 22228 w 97249"/>
                  <a:gd name="connsiteY0" fmla="*/ 36677 h 122256"/>
                  <a:gd name="connsiteX1" fmla="*/ 16116 w 97249"/>
                  <a:gd name="connsiteY1" fmla="*/ 39456 h 122256"/>
                  <a:gd name="connsiteX2" fmla="*/ 0 w 97249"/>
                  <a:gd name="connsiteY2" fmla="*/ 47791 h 122256"/>
                  <a:gd name="connsiteX3" fmla="*/ 556 w 97249"/>
                  <a:gd name="connsiteY3" fmla="*/ 73910 h 122256"/>
                  <a:gd name="connsiteX4" fmla="*/ 556 w 97249"/>
                  <a:gd name="connsiteY4" fmla="*/ 79467 h 122256"/>
                  <a:gd name="connsiteX5" fmla="*/ 556 w 97249"/>
                  <a:gd name="connsiteY5" fmla="*/ 80578 h 122256"/>
                  <a:gd name="connsiteX6" fmla="*/ 556 w 97249"/>
                  <a:gd name="connsiteY6" fmla="*/ 86135 h 122256"/>
                  <a:gd name="connsiteX7" fmla="*/ 556 w 97249"/>
                  <a:gd name="connsiteY7" fmla="*/ 86135 h 122256"/>
                  <a:gd name="connsiteX8" fmla="*/ 556 w 97249"/>
                  <a:gd name="connsiteY8" fmla="*/ 87247 h 122256"/>
                  <a:gd name="connsiteX9" fmla="*/ 1111 w 97249"/>
                  <a:gd name="connsiteY9" fmla="*/ 121145 h 122256"/>
                  <a:gd name="connsiteX10" fmla="*/ 1111 w 97249"/>
                  <a:gd name="connsiteY10" fmla="*/ 122257 h 122256"/>
                  <a:gd name="connsiteX11" fmla="*/ 1111 w 97249"/>
                  <a:gd name="connsiteY11" fmla="*/ 122257 h 122256"/>
                  <a:gd name="connsiteX12" fmla="*/ 16116 w 97249"/>
                  <a:gd name="connsiteY12" fmla="*/ 115032 h 122256"/>
                  <a:gd name="connsiteX13" fmla="*/ 22228 w 97249"/>
                  <a:gd name="connsiteY13" fmla="*/ 112254 h 122256"/>
                  <a:gd name="connsiteX14" fmla="*/ 28341 w 97249"/>
                  <a:gd name="connsiteY14" fmla="*/ 109475 h 122256"/>
                  <a:gd name="connsiteX15" fmla="*/ 82245 w 97249"/>
                  <a:gd name="connsiteY15" fmla="*/ 82245 h 122256"/>
                  <a:gd name="connsiteX16" fmla="*/ 92248 w 97249"/>
                  <a:gd name="connsiteY16" fmla="*/ 77244 h 122256"/>
                  <a:gd name="connsiteX17" fmla="*/ 92248 w 97249"/>
                  <a:gd name="connsiteY17" fmla="*/ 77244 h 122256"/>
                  <a:gd name="connsiteX18" fmla="*/ 97250 w 97249"/>
                  <a:gd name="connsiteY18" fmla="*/ 75021 h 122256"/>
                  <a:gd name="connsiteX19" fmla="*/ 96138 w 97249"/>
                  <a:gd name="connsiteY19" fmla="*/ 0 h 122256"/>
                  <a:gd name="connsiteX20" fmla="*/ 96138 w 97249"/>
                  <a:gd name="connsiteY20" fmla="*/ 0 h 122256"/>
                  <a:gd name="connsiteX21" fmla="*/ 28341 w 97249"/>
                  <a:gd name="connsiteY21" fmla="*/ 33898 h 122256"/>
                  <a:gd name="connsiteX22" fmla="*/ 22228 w 97249"/>
                  <a:gd name="connsiteY22" fmla="*/ 36677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67797 w 97249"/>
                  <a:gd name="connsiteY42" fmla="*/ 68353 h 122256"/>
                  <a:gd name="connsiteX43" fmla="*/ 67797 w 97249"/>
                  <a:gd name="connsiteY43" fmla="*/ 28897 h 122256"/>
                  <a:gd name="connsiteX44" fmla="*/ 80022 w 97249"/>
                  <a:gd name="connsiteY44" fmla="*/ 22784 h 122256"/>
                  <a:gd name="connsiteX45" fmla="*/ 80022 w 97249"/>
                  <a:gd name="connsiteY45" fmla="*/ 67797 h 122256"/>
                  <a:gd name="connsiteX46" fmla="*/ 77244 w 97249"/>
                  <a:gd name="connsiteY46" fmla="*/ 68908 h 122256"/>
                  <a:gd name="connsiteX47" fmla="*/ 67797 w 97249"/>
                  <a:gd name="connsiteY47" fmla="*/ 73910 h 122256"/>
                  <a:gd name="connsiteX48" fmla="*/ 67797 w 97249"/>
                  <a:gd name="connsiteY48" fmla="*/ 68353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53348 w 97249"/>
                  <a:gd name="connsiteY58" fmla="*/ 72798 h 122256"/>
                  <a:gd name="connsiteX59" fmla="*/ 53348 w 97249"/>
                  <a:gd name="connsiteY59" fmla="*/ 72798 h 122256"/>
                  <a:gd name="connsiteX60" fmla="*/ 53348 w 97249"/>
                  <a:gd name="connsiteY60" fmla="*/ 78911 h 122256"/>
                  <a:gd name="connsiteX61" fmla="*/ 53348 w 97249"/>
                  <a:gd name="connsiteY61" fmla="*/ 78911 h 122256"/>
                  <a:gd name="connsiteX62" fmla="*/ 53348 w 97249"/>
                  <a:gd name="connsiteY62" fmla="*/ 81134 h 122256"/>
                  <a:gd name="connsiteX63" fmla="*/ 41123 w 97249"/>
                  <a:gd name="connsiteY63" fmla="*/ 87802 h 122256"/>
                  <a:gd name="connsiteX64" fmla="*/ 41123 w 97249"/>
                  <a:gd name="connsiteY64" fmla="*/ 7780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22228" y="36677"/>
                    </a:move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lnTo>
                      <a:pt x="28341" y="33898"/>
                    </a:lnTo>
                    <a:lnTo>
                      <a:pt x="22228" y="36677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67797" y="68353"/>
                    </a:moveTo>
                    <a:lnTo>
                      <a:pt x="67797" y="28897"/>
                    </a:lnTo>
                    <a:lnTo>
                      <a:pt x="80022" y="22784"/>
                    </a:lnTo>
                    <a:lnTo>
                      <a:pt x="80022" y="67797"/>
                    </a:lnTo>
                    <a:lnTo>
                      <a:pt x="77244" y="68908"/>
                    </a:lnTo>
                    <a:lnTo>
                      <a:pt x="67797" y="73910"/>
                    </a:lnTo>
                    <a:lnTo>
                      <a:pt x="67797" y="68353"/>
                    </a:lnTo>
                    <a:close/>
                    <a:moveTo>
                      <a:pt x="41123" y="77800"/>
                    </a:move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DF56565-F84D-4E4D-B07C-BC06F1E79A51}"/>
                  </a:ext>
                </a:extLst>
              </p:cNvPr>
              <p:cNvSpPr/>
              <p:nvPr/>
            </p:nvSpPr>
            <p:spPr>
              <a:xfrm>
                <a:off x="1947506" y="243104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5013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5013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0" name="TextBox 45">
              <a:extLst>
                <a:ext uri="{FF2B5EF4-FFF2-40B4-BE49-F238E27FC236}">
                  <a16:creationId xmlns:a16="http://schemas.microsoft.com/office/drawing/2014/main" id="{239EC4C2-49F4-40D5-89DF-681B7BB45364}"/>
                </a:ext>
              </a:extLst>
            </p:cNvPr>
            <p:cNvSpPr txBox="1"/>
            <p:nvPr/>
          </p:nvSpPr>
          <p:spPr>
            <a:xfrm>
              <a:off x="7347395" y="2678227"/>
              <a:ext cx="706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Container</a:t>
              </a:r>
              <a:b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</a:b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Host</a:t>
              </a:r>
            </a:p>
          </p:txBody>
        </p:sp>
      </p:grpSp>
      <p:sp>
        <p:nvSpPr>
          <p:cNvPr id="411" name="Rectangle 410">
            <a:extLst>
              <a:ext uri="{FF2B5EF4-FFF2-40B4-BE49-F238E27FC236}">
                <a16:creationId xmlns:a16="http://schemas.microsoft.com/office/drawing/2014/main" id="{81105605-9473-49FA-B6A7-D63440661E06}"/>
              </a:ext>
            </a:extLst>
          </p:cNvPr>
          <p:cNvSpPr/>
          <p:nvPr/>
        </p:nvSpPr>
        <p:spPr>
          <a:xfrm>
            <a:off x="820658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412" name="Signature">
            <a:extLst>
              <a:ext uri="{FF2B5EF4-FFF2-40B4-BE49-F238E27FC236}">
                <a16:creationId xmlns:a16="http://schemas.microsoft.com/office/drawing/2014/main" id="{49F48DD0-97AE-4F14-B479-4F56EDD6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5292" y="1780564"/>
            <a:ext cx="122744" cy="122744"/>
          </a:xfrm>
          <a:prstGeom prst="rect">
            <a:avLst/>
          </a:prstGeom>
        </p:spPr>
      </p:pic>
      <p:grpSp>
        <p:nvGrpSpPr>
          <p:cNvPr id="64" name="Vnet">
            <a:extLst>
              <a:ext uri="{FF2B5EF4-FFF2-40B4-BE49-F238E27FC236}">
                <a16:creationId xmlns:a16="http://schemas.microsoft.com/office/drawing/2014/main" id="{3AF0D777-ED69-4B47-9AB2-E713A1D18877}"/>
              </a:ext>
            </a:extLst>
          </p:cNvPr>
          <p:cNvGrpSpPr/>
          <p:nvPr/>
        </p:nvGrpSpPr>
        <p:grpSpPr>
          <a:xfrm>
            <a:off x="9601201" y="1084950"/>
            <a:ext cx="2384704" cy="1420693"/>
            <a:chOff x="9601201" y="1084950"/>
            <a:chExt cx="2384704" cy="1420693"/>
          </a:xfrm>
        </p:grpSpPr>
        <p:sp>
          <p:nvSpPr>
            <p:cNvPr id="210" name="TextBox 136">
              <a:extLst>
                <a:ext uri="{FF2B5EF4-FFF2-40B4-BE49-F238E27FC236}">
                  <a16:creationId xmlns:a16="http://schemas.microsoft.com/office/drawing/2014/main" id="{8D64C73F-44E3-4FDB-9E80-4A162F9EF43B}"/>
                </a:ext>
              </a:extLst>
            </p:cNvPr>
            <p:cNvSpPr txBox="1"/>
            <p:nvPr/>
          </p:nvSpPr>
          <p:spPr>
            <a:xfrm>
              <a:off x="9756541" y="1084950"/>
              <a:ext cx="884203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00" i="1" dirty="0"/>
                <a:t>Air-gapped network</a:t>
              </a:r>
              <a:endParaRPr lang="en-US" sz="1400" i="1" dirty="0"/>
            </a:p>
          </p:txBody>
        </p:sp>
        <p:pic>
          <p:nvPicPr>
            <p:cNvPr id="211" name="Graphic 137">
              <a:extLst>
                <a:ext uri="{FF2B5EF4-FFF2-40B4-BE49-F238E27FC236}">
                  <a16:creationId xmlns:a16="http://schemas.microsoft.com/office/drawing/2014/main" id="{7E4716A7-187F-44FE-81D6-5F231E6C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36458" y="1133011"/>
              <a:ext cx="170545" cy="170545"/>
            </a:xfrm>
            <a:prstGeom prst="rect">
              <a:avLst/>
            </a:prstGeom>
          </p:spPr>
        </p:pic>
        <p:sp>
          <p:nvSpPr>
            <p:cNvPr id="413" name="VNet">
              <a:extLst>
                <a:ext uri="{FF2B5EF4-FFF2-40B4-BE49-F238E27FC236}">
                  <a16:creationId xmlns:a16="http://schemas.microsoft.com/office/drawing/2014/main" id="{C92CCADB-006E-41A3-8402-C99D6F6D5AAF}"/>
                </a:ext>
              </a:extLst>
            </p:cNvPr>
            <p:cNvSpPr/>
            <p:nvPr/>
          </p:nvSpPr>
          <p:spPr>
            <a:xfrm>
              <a:off x="9601201" y="1113959"/>
              <a:ext cx="2384704" cy="139168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FA683A-EA6E-4A53-B511-29778F8C6501}"/>
              </a:ext>
            </a:extLst>
          </p:cNvPr>
          <p:cNvGrpSpPr/>
          <p:nvPr/>
        </p:nvGrpSpPr>
        <p:grpSpPr>
          <a:xfrm>
            <a:off x="9529662" y="2676773"/>
            <a:ext cx="2508956" cy="1462524"/>
            <a:chOff x="9529662" y="2676773"/>
            <a:chExt cx="2508956" cy="1462524"/>
          </a:xfrm>
        </p:grpSpPr>
        <p:grpSp>
          <p:nvGrpSpPr>
            <p:cNvPr id="417" name="Shared Registry">
              <a:extLst>
                <a:ext uri="{FF2B5EF4-FFF2-40B4-BE49-F238E27FC236}">
                  <a16:creationId xmlns:a16="http://schemas.microsoft.com/office/drawing/2014/main" id="{E95D3CE9-A1B2-4EBF-993A-2563C69D751E}"/>
                </a:ext>
              </a:extLst>
            </p:cNvPr>
            <p:cNvGrpSpPr/>
            <p:nvPr/>
          </p:nvGrpSpPr>
          <p:grpSpPr>
            <a:xfrm>
              <a:off x="9529662" y="2989395"/>
              <a:ext cx="745984" cy="649997"/>
              <a:chOff x="4738225" y="1972596"/>
              <a:chExt cx="745984" cy="649997"/>
            </a:xfrm>
          </p:grpSpPr>
          <p:pic>
            <p:nvPicPr>
              <p:cNvPr id="418" name="Distribution">
                <a:extLst>
                  <a:ext uri="{FF2B5EF4-FFF2-40B4-BE49-F238E27FC236}">
                    <a16:creationId xmlns:a16="http://schemas.microsoft.com/office/drawing/2014/main" id="{C055832C-A642-4015-953C-C354ED197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19" name="TextBox 85">
                <a:extLst>
                  <a:ext uri="{FF2B5EF4-FFF2-40B4-BE49-F238E27FC236}">
                    <a16:creationId xmlns:a16="http://schemas.microsoft.com/office/drawing/2014/main" id="{F93648CB-BDB9-4307-92CE-2868BCA6B262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20" name="VNet">
              <a:extLst>
                <a:ext uri="{FF2B5EF4-FFF2-40B4-BE49-F238E27FC236}">
                  <a16:creationId xmlns:a16="http://schemas.microsoft.com/office/drawing/2014/main" id="{27C44564-5E16-4671-A05C-E30BE12C316E}"/>
                </a:ext>
              </a:extLst>
            </p:cNvPr>
            <p:cNvSpPr/>
            <p:nvPr/>
          </p:nvSpPr>
          <p:spPr>
            <a:xfrm>
              <a:off x="9556001" y="2676773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66ED49B-55B5-4C5D-892D-E9EA87C462BC}"/>
                </a:ext>
              </a:extLst>
            </p:cNvPr>
            <p:cNvGrpSpPr/>
            <p:nvPr/>
          </p:nvGrpSpPr>
          <p:grpSpPr>
            <a:xfrm>
              <a:off x="10361594" y="3267313"/>
              <a:ext cx="648024" cy="634756"/>
              <a:chOff x="6782244" y="3003640"/>
              <a:chExt cx="648024" cy="634756"/>
            </a:xfrm>
          </p:grpSpPr>
          <p:sp>
            <p:nvSpPr>
              <p:cNvPr id="422" name="label">
                <a:extLst>
                  <a:ext uri="{FF2B5EF4-FFF2-40B4-BE49-F238E27FC236}">
                    <a16:creationId xmlns:a16="http://schemas.microsoft.com/office/drawing/2014/main" id="{ABE3108B-25A1-4D2E-B8D1-38447F4223A8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23" name="Picture 6">
                <a:extLst>
                  <a:ext uri="{FF2B5EF4-FFF2-40B4-BE49-F238E27FC236}">
                    <a16:creationId xmlns:a16="http://schemas.microsoft.com/office/drawing/2014/main" id="{B3B2EF12-C4A1-4560-A729-1EE844198540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44392D-E565-4CF5-A7BF-A91D426BBE6F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C266A47A-4BDC-4088-9631-F15B7846406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3A6749E3-C21F-4EA7-97D4-6F1802319290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C5BFE8C2-EADF-4422-810C-030BB34957D4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EED100-4285-44FE-B0FC-01BE27BDEE45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820B9DB-15DA-4FA0-BD02-94300137F47F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5D629BE0-D83E-442A-B667-BBD228C279CA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F6B89FE-C4D7-4791-B6E4-68FC5396C2A3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BB4D0361-D5F2-413F-A218-FC38C6D4BFE2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C66C0B6D-B4CB-427B-856B-4BE691544B3F}"/>
                </a:ext>
              </a:extLst>
            </p:cNvPr>
            <p:cNvGrpSpPr/>
            <p:nvPr/>
          </p:nvGrpSpPr>
          <p:grpSpPr>
            <a:xfrm>
              <a:off x="11135209" y="2950989"/>
              <a:ext cx="706574" cy="819878"/>
              <a:chOff x="7347395" y="2196903"/>
              <a:chExt cx="706574" cy="819878"/>
            </a:xfrm>
          </p:grpSpPr>
          <p:grpSp>
            <p:nvGrpSpPr>
              <p:cNvPr id="434" name="Container Host">
                <a:extLst>
                  <a:ext uri="{FF2B5EF4-FFF2-40B4-BE49-F238E27FC236}">
                    <a16:creationId xmlns:a16="http://schemas.microsoft.com/office/drawing/2014/main" id="{EEAD8C5F-83EE-4AD5-A943-8954385CDC57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D273AA9-BB9C-4738-80EA-7DECA7CB1811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528F7D-C06C-4973-85BC-DADEEA2AC652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281D9D5E-1EBD-4101-9140-A9D72EC8F65D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87BA4C0-8EF2-46B3-B036-E4245C611BD2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CA7FAB4B-239F-4380-86ED-AA2E784B501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5C0862DF-D47A-40E8-97C3-31E3B4AAA67B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A09AF0C3-8974-4EDE-B677-5487830D11B9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58131651-8E89-4903-AC2F-FCDB90CD80C6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6497F23A-8AE2-4334-BEE5-47033B805D4D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679FC47-462D-47D3-9060-389CC39BD83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26B6DA95-AAA4-43DD-B1FE-004DC2469091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4905B448-36F3-47B8-AE31-68AF536A9038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5F2DABE-7FFB-4CAF-B5AC-EF5803C5DA7B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FFA5A8FB-1796-4DD3-8220-1AEF1CAD3F5A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7AF1665A-770C-4407-AF0A-3DE8659C0130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54F712D6-B610-44E3-AC09-B11EC77308D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CF5BB9FC-D2C4-4863-9F27-6CD084D4136C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D19EA97F-BBE9-451E-B500-48123C6CAF94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92F269D-DF4F-4635-992A-5293F92AA160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ED970C6-6D54-4B41-90CF-68B37BC90D3D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FFF9AF0E-2F4E-4FCA-929A-A564FEB5D5A3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49E1B6CB-1FB5-453C-BD23-489BB0742219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459FD949-5B96-43CF-BA31-2C24B00B77BD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915C3E1C-61D7-4555-8C24-1C673F8B6E43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6AA43DB-04AE-446F-A2DF-EF6DF13560CD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7EDC283-2641-4CA2-8A40-600132758A4A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A86D1474-C14A-46EC-BBF0-30A56A0FB169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7C91D2E9-F055-4239-91B7-0C1F25F537E2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310F20CB-83E3-4E35-BEC7-D3895900C8A2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15D7C9B-30DB-475A-AF11-C069C00DDDFD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F853AAE0-E514-4EB9-A20B-ADB2B6F2F67F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252D5E8-EF59-4052-8CD1-4498515FDEF1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A08D994E-2FEE-4DCF-9057-54F229BB29C2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5" name="TextBox 45">
                <a:extLst>
                  <a:ext uri="{FF2B5EF4-FFF2-40B4-BE49-F238E27FC236}">
                    <a16:creationId xmlns:a16="http://schemas.microsoft.com/office/drawing/2014/main" id="{BCA18E63-6DFA-4C4A-B941-14EF6612D70A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469" name="Vnet">
              <a:extLst>
                <a:ext uri="{FF2B5EF4-FFF2-40B4-BE49-F238E27FC236}">
                  <a16:creationId xmlns:a16="http://schemas.microsoft.com/office/drawing/2014/main" id="{1318486C-2E22-47BA-A017-8D751F876E9B}"/>
                </a:ext>
              </a:extLst>
            </p:cNvPr>
            <p:cNvGrpSpPr/>
            <p:nvPr/>
          </p:nvGrpSpPr>
          <p:grpSpPr>
            <a:xfrm>
              <a:off x="9603627" y="2680861"/>
              <a:ext cx="2384704" cy="1420693"/>
              <a:chOff x="9601201" y="1084950"/>
              <a:chExt cx="2384704" cy="1420693"/>
            </a:xfrm>
          </p:grpSpPr>
          <p:sp>
            <p:nvSpPr>
              <p:cNvPr id="470" name="TextBox 136">
                <a:extLst>
                  <a:ext uri="{FF2B5EF4-FFF2-40B4-BE49-F238E27FC236}">
                    <a16:creationId xmlns:a16="http://schemas.microsoft.com/office/drawing/2014/main" id="{10621900-011F-42AF-8D63-1790E7A99D39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471" name="Graphic 137">
                <a:extLst>
                  <a:ext uri="{FF2B5EF4-FFF2-40B4-BE49-F238E27FC236}">
                    <a16:creationId xmlns:a16="http://schemas.microsoft.com/office/drawing/2014/main" id="{3C00CE65-16C0-4B3F-996F-513AA5C11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472" name="VNet">
                <a:extLst>
                  <a:ext uri="{FF2B5EF4-FFF2-40B4-BE49-F238E27FC236}">
                    <a16:creationId xmlns:a16="http://schemas.microsoft.com/office/drawing/2014/main" id="{726CCC46-872D-4891-8270-606A8A98671D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F491A-F1CC-486A-B616-F17EF2793B8A}"/>
              </a:ext>
            </a:extLst>
          </p:cNvPr>
          <p:cNvGrpSpPr/>
          <p:nvPr/>
        </p:nvGrpSpPr>
        <p:grpSpPr>
          <a:xfrm>
            <a:off x="9532088" y="4272684"/>
            <a:ext cx="2508956" cy="1462524"/>
            <a:chOff x="9532088" y="4272684"/>
            <a:chExt cx="2508956" cy="1462524"/>
          </a:xfrm>
        </p:grpSpPr>
        <p:grpSp>
          <p:nvGrpSpPr>
            <p:cNvPr id="473" name="Shared Registry">
              <a:extLst>
                <a:ext uri="{FF2B5EF4-FFF2-40B4-BE49-F238E27FC236}">
                  <a16:creationId xmlns:a16="http://schemas.microsoft.com/office/drawing/2014/main" id="{900A6F33-EC12-4CD8-A4A9-C0061DEFF52F}"/>
                </a:ext>
              </a:extLst>
            </p:cNvPr>
            <p:cNvGrpSpPr/>
            <p:nvPr/>
          </p:nvGrpSpPr>
          <p:grpSpPr>
            <a:xfrm>
              <a:off x="9532088" y="4585306"/>
              <a:ext cx="745984" cy="649997"/>
              <a:chOff x="4738225" y="1972596"/>
              <a:chExt cx="745984" cy="649997"/>
            </a:xfrm>
          </p:grpSpPr>
          <p:pic>
            <p:nvPicPr>
              <p:cNvPr id="474" name="Distribution">
                <a:extLst>
                  <a:ext uri="{FF2B5EF4-FFF2-40B4-BE49-F238E27FC236}">
                    <a16:creationId xmlns:a16="http://schemas.microsoft.com/office/drawing/2014/main" id="{9DDBE5D0-31D9-4C0A-95E9-8708B792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75" name="TextBox 85">
                <a:extLst>
                  <a:ext uri="{FF2B5EF4-FFF2-40B4-BE49-F238E27FC236}">
                    <a16:creationId xmlns:a16="http://schemas.microsoft.com/office/drawing/2014/main" id="{13C43968-44C4-4D4C-A370-95866F2D925D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76" name="VNet">
              <a:extLst>
                <a:ext uri="{FF2B5EF4-FFF2-40B4-BE49-F238E27FC236}">
                  <a16:creationId xmlns:a16="http://schemas.microsoft.com/office/drawing/2014/main" id="{CAC9162B-027F-4B42-8C9E-34000535D50D}"/>
                </a:ext>
              </a:extLst>
            </p:cNvPr>
            <p:cNvSpPr/>
            <p:nvPr/>
          </p:nvSpPr>
          <p:spPr>
            <a:xfrm>
              <a:off x="9558427" y="4272684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2387FCE-0A27-435F-A42E-A27A17B91CEC}"/>
                </a:ext>
              </a:extLst>
            </p:cNvPr>
            <p:cNvGrpSpPr/>
            <p:nvPr/>
          </p:nvGrpSpPr>
          <p:grpSpPr>
            <a:xfrm>
              <a:off x="10364020" y="4863224"/>
              <a:ext cx="648024" cy="634756"/>
              <a:chOff x="6782244" y="3003640"/>
              <a:chExt cx="648024" cy="634756"/>
            </a:xfrm>
          </p:grpSpPr>
          <p:sp>
            <p:nvSpPr>
              <p:cNvPr id="478" name="label">
                <a:extLst>
                  <a:ext uri="{FF2B5EF4-FFF2-40B4-BE49-F238E27FC236}">
                    <a16:creationId xmlns:a16="http://schemas.microsoft.com/office/drawing/2014/main" id="{F78DA810-9F64-4A36-94AC-7315DFF98F06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79" name="Picture 6">
                <a:extLst>
                  <a:ext uri="{FF2B5EF4-FFF2-40B4-BE49-F238E27FC236}">
                    <a16:creationId xmlns:a16="http://schemas.microsoft.com/office/drawing/2014/main" id="{BEFEAAA2-032E-470B-A511-DF789E628BC4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F64B288B-3959-445A-B3EB-75019507500B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25383494-1AED-4D0E-A9C1-BA261053060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4BCEB1F1-5110-4CD9-B25F-F9257824F5FC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35A6C94-A248-4131-B261-3E7613334431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461E6F71-AAF5-4DC4-8AD4-B3D533772A20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4408F53-ADDA-4EFA-829E-6C196959847D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D2B10B05-482F-44BC-9AA9-7B8AC007F79B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CCCA3A9F-6B2C-4AC9-A527-C959D8E9CED6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8966C95C-09EE-41BD-B1DD-70D4BF20A070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BDEFFF1-5FDC-43FF-AFB2-182988C91BAE}"/>
                </a:ext>
              </a:extLst>
            </p:cNvPr>
            <p:cNvGrpSpPr/>
            <p:nvPr/>
          </p:nvGrpSpPr>
          <p:grpSpPr>
            <a:xfrm>
              <a:off x="11137635" y="4546900"/>
              <a:ext cx="706574" cy="819878"/>
              <a:chOff x="7347395" y="2196903"/>
              <a:chExt cx="706574" cy="819878"/>
            </a:xfrm>
          </p:grpSpPr>
          <p:grpSp>
            <p:nvGrpSpPr>
              <p:cNvPr id="490" name="Container Host">
                <a:extLst>
                  <a:ext uri="{FF2B5EF4-FFF2-40B4-BE49-F238E27FC236}">
                    <a16:creationId xmlns:a16="http://schemas.microsoft.com/office/drawing/2014/main" id="{1B2C60BF-D518-4E40-9509-54DA360B4D6C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7CDE5CE-6669-434B-9752-799268556C10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D5927364-D860-4F84-94EC-E351B2A3C13C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A326912-63BF-4C74-8B7E-8CE72A82CF69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DF92CFA-346A-4F3A-B502-3F80FF9B4B1E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BF36B856-5F7C-45A1-8FE6-AFCD6D86C06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73CF7FD1-2F3D-4453-B3A9-9B3C7F6434DA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D5F56464-0903-403D-B501-2FA45613FFC8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B6287431-F6FA-4CD0-9AE8-FC9B6D010FC3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B9C3A31E-E33A-460E-AE37-DBB7966A8B63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8E925D9C-F30C-45F1-B7D7-A00F6EE5DFE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A25B7684-BC2C-4FCB-B299-B4E47EFBC892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ACA4700-17A8-4E32-A618-BD20A6B71029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81391819-F3FD-4921-A98E-FBEAAEAA606D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B6A08FB-E847-4B60-9A2C-675C619ADC01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A71AAE22-F2CF-4EFD-9346-4E52D254A8D9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E494A7C-7472-469A-B64E-2F089E8F5DB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181C68E6-9254-466C-8D60-5043563D972B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4B61E064-B438-4257-9FA3-62FFEF3B39DA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92A9C1-60A0-436B-A91A-9749FC38D4EB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3EF1833F-1B60-4D8B-B939-C8A7EE861D18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AE126A4-EFCA-496B-B83A-D2C0875B5836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FD1FEEA6-7981-46F2-9D76-F69C5102CBF7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036A7002-FDF6-4F46-9782-06AA214FDB8F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30724E7-07F2-4B5E-B613-5372572FFC86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12132E8C-4A20-42F9-9349-419B68971FD1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EB559B49-98B9-4401-ABC9-C73F5DE0D35B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C7995709-704E-4175-AB5A-339875C03DBB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64FDF79C-121A-451C-BA40-AD67BECFCC95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F8F6E591-BC51-4362-84AA-8A3F898DC79A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5E578994-554B-4201-A1A7-6BB393D1A60F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72BB6722-2F5F-4F3E-8460-AD37164252E9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F9499FFD-40B9-4197-AB45-E986AD7DF8BA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1BA43DE4-E17B-47FE-8B85-ACE4385F98CE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91" name="TextBox 45">
                <a:extLst>
                  <a:ext uri="{FF2B5EF4-FFF2-40B4-BE49-F238E27FC236}">
                    <a16:creationId xmlns:a16="http://schemas.microsoft.com/office/drawing/2014/main" id="{645FC07C-3A1F-4DB3-BAC3-EADB21A55884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525" name="Vnet">
              <a:extLst>
                <a:ext uri="{FF2B5EF4-FFF2-40B4-BE49-F238E27FC236}">
                  <a16:creationId xmlns:a16="http://schemas.microsoft.com/office/drawing/2014/main" id="{4E63BFA2-5FCA-4DD8-BBDA-C40F950F7AA9}"/>
                </a:ext>
              </a:extLst>
            </p:cNvPr>
            <p:cNvGrpSpPr/>
            <p:nvPr/>
          </p:nvGrpSpPr>
          <p:grpSpPr>
            <a:xfrm>
              <a:off x="9606053" y="4276772"/>
              <a:ext cx="2384704" cy="1420693"/>
              <a:chOff x="9601201" y="1084950"/>
              <a:chExt cx="2384704" cy="1420693"/>
            </a:xfrm>
          </p:grpSpPr>
          <p:sp>
            <p:nvSpPr>
              <p:cNvPr id="526" name="TextBox 136">
                <a:extLst>
                  <a:ext uri="{FF2B5EF4-FFF2-40B4-BE49-F238E27FC236}">
                    <a16:creationId xmlns:a16="http://schemas.microsoft.com/office/drawing/2014/main" id="{7E970925-0FF4-4B2F-A4E1-2368C8DEFF90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527" name="Graphic 137">
                <a:extLst>
                  <a:ext uri="{FF2B5EF4-FFF2-40B4-BE49-F238E27FC236}">
                    <a16:creationId xmlns:a16="http://schemas.microsoft.com/office/drawing/2014/main" id="{19A4741C-2115-469E-A490-E42B8A36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528" name="VNet">
                <a:extLst>
                  <a:ext uri="{FF2B5EF4-FFF2-40B4-BE49-F238E27FC236}">
                    <a16:creationId xmlns:a16="http://schemas.microsoft.com/office/drawing/2014/main" id="{B85E331C-7EBF-442F-9B1D-FAB2CAD78A22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529" name="SBoM">
            <a:extLst>
              <a:ext uri="{FF2B5EF4-FFF2-40B4-BE49-F238E27FC236}">
                <a16:creationId xmlns:a16="http://schemas.microsoft.com/office/drawing/2014/main" id="{1D488F53-3FA7-4BE0-83FE-E3E34D01C30E}"/>
              </a:ext>
            </a:extLst>
          </p:cNvPr>
          <p:cNvSpPr/>
          <p:nvPr/>
        </p:nvSpPr>
        <p:spPr>
          <a:xfrm>
            <a:off x="816785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32" name="ScanResult">
            <a:extLst>
              <a:ext uri="{FF2B5EF4-FFF2-40B4-BE49-F238E27FC236}">
                <a16:creationId xmlns:a16="http://schemas.microsoft.com/office/drawing/2014/main" id="{86049D61-FD02-4975-B1EB-38490878A354}"/>
              </a:ext>
            </a:extLst>
          </p:cNvPr>
          <p:cNvSpPr/>
          <p:nvPr/>
        </p:nvSpPr>
        <p:spPr>
          <a:xfrm>
            <a:off x="826078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" name="Ssrc">
            <a:extLst>
              <a:ext uri="{FF2B5EF4-FFF2-40B4-BE49-F238E27FC236}">
                <a16:creationId xmlns:a16="http://schemas.microsoft.com/office/drawing/2014/main" id="{DF08A4E7-FFF5-4F9C-9985-15D58964C3CF}"/>
              </a:ext>
            </a:extLst>
          </p:cNvPr>
          <p:cNvSpPr/>
          <p:nvPr/>
        </p:nvSpPr>
        <p:spPr>
          <a:xfrm>
            <a:off x="821538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218732">
              <a:buClrTx/>
              <a:defRPr/>
            </a:pPr>
            <a:r>
              <a:rPr lang="en-US" sz="900" kern="0" dirty="0">
                <a:solidFill>
                  <a:sysClr val="windowText" lastClr="000000"/>
                </a:solidFill>
                <a:latin typeface="Calibri"/>
                <a:cs typeface="Arial"/>
              </a:rPr>
              <a:t>Claims</a:t>
            </a:r>
            <a:endParaRPr lang="en-US" sz="400" kern="0" dirty="0">
              <a:solidFill>
                <a:sysClr val="windowText" lastClr="000000"/>
              </a:solidFill>
              <a:latin typeface="Calibri"/>
              <a:cs typeface="Arial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87BDF2-A393-4E23-A2EF-542144E96923}"/>
              </a:ext>
            </a:extLst>
          </p:cNvPr>
          <p:cNvGrpSpPr/>
          <p:nvPr/>
        </p:nvGrpSpPr>
        <p:grpSpPr>
          <a:xfrm>
            <a:off x="94311" y="3062132"/>
            <a:ext cx="1626789" cy="1619251"/>
            <a:chOff x="94311" y="3062132"/>
            <a:chExt cx="1626789" cy="1619251"/>
          </a:xfrm>
        </p:grpSpPr>
        <p:sp>
          <p:nvSpPr>
            <p:cNvPr id="534" name="SBoM">
              <a:extLst>
                <a:ext uri="{FF2B5EF4-FFF2-40B4-BE49-F238E27FC236}">
                  <a16:creationId xmlns:a16="http://schemas.microsoft.com/office/drawing/2014/main" id="{08362F7B-869A-4B62-9F0B-5B02518D7562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5" name="ScanResult">
              <a:extLst>
                <a:ext uri="{FF2B5EF4-FFF2-40B4-BE49-F238E27FC236}">
                  <a16:creationId xmlns:a16="http://schemas.microsoft.com/office/drawing/2014/main" id="{BAA60854-8872-49C0-B0C2-40A76A9FB0F7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F2E57F4-AEC5-4483-9084-813041045864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7" name="TextBox 25">
              <a:extLst>
                <a:ext uri="{FF2B5EF4-FFF2-40B4-BE49-F238E27FC236}">
                  <a16:creationId xmlns:a16="http://schemas.microsoft.com/office/drawing/2014/main" id="{36589D56-B133-441E-A901-3E58AB27009C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38" name="pipeline">
              <a:extLst>
                <a:ext uri="{FF2B5EF4-FFF2-40B4-BE49-F238E27FC236}">
                  <a16:creationId xmlns:a16="http://schemas.microsoft.com/office/drawing/2014/main" id="{2229E28F-C7C0-4791-88FA-AD60484B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6C6D72C-B18A-45BF-8046-847B191C9466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Spacely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 Sprockets</a:t>
              </a:r>
            </a:p>
          </p:txBody>
        </p:sp>
        <p:pic>
          <p:nvPicPr>
            <p:cNvPr id="540" name="Signature">
              <a:extLst>
                <a:ext uri="{FF2B5EF4-FFF2-40B4-BE49-F238E27FC236}">
                  <a16:creationId xmlns:a16="http://schemas.microsoft.com/office/drawing/2014/main" id="{CAEB29A7-80AF-4043-B574-90CBE958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41" name="Signature">
              <a:extLst>
                <a:ext uri="{FF2B5EF4-FFF2-40B4-BE49-F238E27FC236}">
                  <a16:creationId xmlns:a16="http://schemas.microsoft.com/office/drawing/2014/main" id="{04BA6BEA-39B5-41AA-A409-C02BA40D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42" name="Signature">
              <a:extLst>
                <a:ext uri="{FF2B5EF4-FFF2-40B4-BE49-F238E27FC236}">
                  <a16:creationId xmlns:a16="http://schemas.microsoft.com/office/drawing/2014/main" id="{3D8CD879-6BD5-4AA4-8FE1-6371C8B3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43" name="Key">
              <a:extLst>
                <a:ext uri="{FF2B5EF4-FFF2-40B4-BE49-F238E27FC236}">
                  <a16:creationId xmlns:a16="http://schemas.microsoft.com/office/drawing/2014/main" id="{B3D594C0-809F-4FD8-A806-E3104EDA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398139F-BFDB-401C-9ED4-1F6E0D200F69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47" name="Signature">
              <a:extLst>
                <a:ext uri="{FF2B5EF4-FFF2-40B4-BE49-F238E27FC236}">
                  <a16:creationId xmlns:a16="http://schemas.microsoft.com/office/drawing/2014/main" id="{73DE4069-6E96-4B20-BBEC-297C5C2E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48" name="SBoM">
              <a:extLst>
                <a:ext uri="{FF2B5EF4-FFF2-40B4-BE49-F238E27FC236}">
                  <a16:creationId xmlns:a16="http://schemas.microsoft.com/office/drawing/2014/main" id="{A39569CD-CDBD-4AD9-ACBF-0C5184FA63A4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49" name="ScanResult">
              <a:extLst>
                <a:ext uri="{FF2B5EF4-FFF2-40B4-BE49-F238E27FC236}">
                  <a16:creationId xmlns:a16="http://schemas.microsoft.com/office/drawing/2014/main" id="{3D0C8463-EF22-41E5-934D-11FDF94294BD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F6DE7CF-AF29-4762-A0DF-34B4329501C1}"/>
              </a:ext>
            </a:extLst>
          </p:cNvPr>
          <p:cNvGrpSpPr/>
          <p:nvPr/>
        </p:nvGrpSpPr>
        <p:grpSpPr>
          <a:xfrm>
            <a:off x="79266" y="4764466"/>
            <a:ext cx="1626789" cy="1619251"/>
            <a:chOff x="94311" y="3062132"/>
            <a:chExt cx="1626789" cy="1619251"/>
          </a:xfrm>
        </p:grpSpPr>
        <p:sp>
          <p:nvSpPr>
            <p:cNvPr id="570" name="SBoM">
              <a:extLst>
                <a:ext uri="{FF2B5EF4-FFF2-40B4-BE49-F238E27FC236}">
                  <a16:creationId xmlns:a16="http://schemas.microsoft.com/office/drawing/2014/main" id="{3D1558CD-95ED-4E96-96DC-79A8725442CA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1" name="ScanResult">
              <a:extLst>
                <a:ext uri="{FF2B5EF4-FFF2-40B4-BE49-F238E27FC236}">
                  <a16:creationId xmlns:a16="http://schemas.microsoft.com/office/drawing/2014/main" id="{9E3B9FB4-A909-47F1-B040-D94CF796CA71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956354A-51BF-47E4-9097-82D6FB621830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3" name="TextBox 25">
              <a:extLst>
                <a:ext uri="{FF2B5EF4-FFF2-40B4-BE49-F238E27FC236}">
                  <a16:creationId xmlns:a16="http://schemas.microsoft.com/office/drawing/2014/main" id="{32D4FA9F-FF09-407A-99F4-594860237877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74" name="pipeline">
              <a:extLst>
                <a:ext uri="{FF2B5EF4-FFF2-40B4-BE49-F238E27FC236}">
                  <a16:creationId xmlns:a16="http://schemas.microsoft.com/office/drawing/2014/main" id="{0EB08A10-0858-4023-928E-CFF54F14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B141AEA-105C-495E-AC57-ACE755787BDA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Cogswell Cogs</a:t>
              </a:r>
            </a:p>
          </p:txBody>
        </p:sp>
        <p:pic>
          <p:nvPicPr>
            <p:cNvPr id="576" name="Signature">
              <a:extLst>
                <a:ext uri="{FF2B5EF4-FFF2-40B4-BE49-F238E27FC236}">
                  <a16:creationId xmlns:a16="http://schemas.microsoft.com/office/drawing/2014/main" id="{D763B15A-695B-4DB5-ADFD-3D431AB5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77" name="Signature">
              <a:extLst>
                <a:ext uri="{FF2B5EF4-FFF2-40B4-BE49-F238E27FC236}">
                  <a16:creationId xmlns:a16="http://schemas.microsoft.com/office/drawing/2014/main" id="{4866876A-CE41-4965-B29E-55BF06FD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78" name="Signature">
              <a:extLst>
                <a:ext uri="{FF2B5EF4-FFF2-40B4-BE49-F238E27FC236}">
                  <a16:creationId xmlns:a16="http://schemas.microsoft.com/office/drawing/2014/main" id="{74FCB704-6B80-4FD2-B4F6-A0D27B20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79" name="Key">
              <a:extLst>
                <a:ext uri="{FF2B5EF4-FFF2-40B4-BE49-F238E27FC236}">
                  <a16:creationId xmlns:a16="http://schemas.microsoft.com/office/drawing/2014/main" id="{629232F7-D94A-477D-8679-D71CF03F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37C5788-75D2-4987-8D5C-ED5F6FCD94BC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81" name="Signature">
              <a:extLst>
                <a:ext uri="{FF2B5EF4-FFF2-40B4-BE49-F238E27FC236}">
                  <a16:creationId xmlns:a16="http://schemas.microsoft.com/office/drawing/2014/main" id="{77B0E845-9CEB-4212-966A-3414F741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82" name="SBoM">
              <a:extLst>
                <a:ext uri="{FF2B5EF4-FFF2-40B4-BE49-F238E27FC236}">
                  <a16:creationId xmlns:a16="http://schemas.microsoft.com/office/drawing/2014/main" id="{64D8E246-5005-42F4-8FD1-CE79BACFB1D9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83" name="ScanResult">
              <a:extLst>
                <a:ext uri="{FF2B5EF4-FFF2-40B4-BE49-F238E27FC236}">
                  <a16:creationId xmlns:a16="http://schemas.microsoft.com/office/drawing/2014/main" id="{5D7B58C8-C392-4AE4-B435-1B92DD53A142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4" name="Shared Registry">
            <a:extLst>
              <a:ext uri="{FF2B5EF4-FFF2-40B4-BE49-F238E27FC236}">
                <a16:creationId xmlns:a16="http://schemas.microsoft.com/office/drawing/2014/main" id="{50E92E53-94D9-4804-AD56-42B36F1D739B}"/>
              </a:ext>
            </a:extLst>
          </p:cNvPr>
          <p:cNvGrpSpPr/>
          <p:nvPr/>
        </p:nvGrpSpPr>
        <p:grpSpPr>
          <a:xfrm>
            <a:off x="8616558" y="1389472"/>
            <a:ext cx="745984" cy="649997"/>
            <a:chOff x="4738225" y="1972596"/>
            <a:chExt cx="745984" cy="649997"/>
          </a:xfrm>
        </p:grpSpPr>
        <p:pic>
          <p:nvPicPr>
            <p:cNvPr id="585" name="Distribution">
              <a:extLst>
                <a:ext uri="{FF2B5EF4-FFF2-40B4-BE49-F238E27FC236}">
                  <a16:creationId xmlns:a16="http://schemas.microsoft.com/office/drawing/2014/main" id="{68CD3D37-360B-485F-A220-9E9F1B6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586" name="TextBox 85">
              <a:extLst>
                <a:ext uri="{FF2B5EF4-FFF2-40B4-BE49-F238E27FC236}">
                  <a16:creationId xmlns:a16="http://schemas.microsoft.com/office/drawing/2014/main" id="{1D92BDA5-0AB6-47AF-BF09-454AF0AE7AC8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Internal Registry</a:t>
              </a:r>
            </a:p>
          </p:txBody>
        </p:sp>
      </p:grpSp>
      <p:sp>
        <p:nvSpPr>
          <p:cNvPr id="587" name="Rectangle 586">
            <a:extLst>
              <a:ext uri="{FF2B5EF4-FFF2-40B4-BE49-F238E27FC236}">
                <a16:creationId xmlns:a16="http://schemas.microsoft.com/office/drawing/2014/main" id="{41BA14BE-4203-45A5-94DF-BF24853F4E7F}"/>
              </a:ext>
            </a:extLst>
          </p:cNvPr>
          <p:cNvSpPr/>
          <p:nvPr/>
        </p:nvSpPr>
        <p:spPr>
          <a:xfrm>
            <a:off x="823833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8" name="SBoM">
            <a:extLst>
              <a:ext uri="{FF2B5EF4-FFF2-40B4-BE49-F238E27FC236}">
                <a16:creationId xmlns:a16="http://schemas.microsoft.com/office/drawing/2014/main" id="{F601206E-A9A4-4417-A2BE-B442478FD03B}"/>
              </a:ext>
            </a:extLst>
          </p:cNvPr>
          <p:cNvSpPr/>
          <p:nvPr/>
        </p:nvSpPr>
        <p:spPr>
          <a:xfrm>
            <a:off x="819960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9" name="ScanResult">
            <a:extLst>
              <a:ext uri="{FF2B5EF4-FFF2-40B4-BE49-F238E27FC236}">
                <a16:creationId xmlns:a16="http://schemas.microsoft.com/office/drawing/2014/main" id="{CAE252E3-7B2B-4493-9FB8-1C8A6600E0DA}"/>
              </a:ext>
            </a:extLst>
          </p:cNvPr>
          <p:cNvSpPr/>
          <p:nvPr/>
        </p:nvSpPr>
        <p:spPr>
          <a:xfrm>
            <a:off x="829253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0" name="Ssrc">
            <a:extLst>
              <a:ext uri="{FF2B5EF4-FFF2-40B4-BE49-F238E27FC236}">
                <a16:creationId xmlns:a16="http://schemas.microsoft.com/office/drawing/2014/main" id="{270662A5-43C5-4B7B-9F61-F9C859801310}"/>
              </a:ext>
            </a:extLst>
          </p:cNvPr>
          <p:cNvSpPr/>
          <p:nvPr/>
        </p:nvSpPr>
        <p:spPr>
          <a:xfrm>
            <a:off x="824713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Claims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591" name="Signature">
            <a:extLst>
              <a:ext uri="{FF2B5EF4-FFF2-40B4-BE49-F238E27FC236}">
                <a16:creationId xmlns:a16="http://schemas.microsoft.com/office/drawing/2014/main" id="{367AA348-2693-4482-9D53-D723E328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1780710"/>
            <a:ext cx="122744" cy="122744"/>
          </a:xfrm>
          <a:prstGeom prst="rect">
            <a:avLst/>
          </a:prstGeom>
        </p:spPr>
      </p:pic>
      <p:pic>
        <p:nvPicPr>
          <p:cNvPr id="592" name="Signature">
            <a:extLst>
              <a:ext uri="{FF2B5EF4-FFF2-40B4-BE49-F238E27FC236}">
                <a16:creationId xmlns:a16="http://schemas.microsoft.com/office/drawing/2014/main" id="{5313CC14-7D46-45BC-93CE-7C27BAD0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081910"/>
            <a:ext cx="122744" cy="122744"/>
          </a:xfrm>
          <a:prstGeom prst="rect">
            <a:avLst/>
          </a:prstGeom>
        </p:spPr>
      </p:pic>
      <p:pic>
        <p:nvPicPr>
          <p:cNvPr id="593" name="Signature">
            <a:extLst>
              <a:ext uri="{FF2B5EF4-FFF2-40B4-BE49-F238E27FC236}">
                <a16:creationId xmlns:a16="http://schemas.microsoft.com/office/drawing/2014/main" id="{49DBFB80-2AE2-4E74-8A89-5923DD4CC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383110"/>
            <a:ext cx="122744" cy="122744"/>
          </a:xfrm>
          <a:prstGeom prst="rect">
            <a:avLst/>
          </a:prstGeom>
        </p:spPr>
      </p:pic>
      <p:pic>
        <p:nvPicPr>
          <p:cNvPr id="594" name="Signature">
            <a:extLst>
              <a:ext uri="{FF2B5EF4-FFF2-40B4-BE49-F238E27FC236}">
                <a16:creationId xmlns:a16="http://schemas.microsoft.com/office/drawing/2014/main" id="{638ABFFC-571E-4551-AA1E-45B6D5F0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2684311"/>
            <a:ext cx="122744" cy="122744"/>
          </a:xfrm>
          <a:prstGeom prst="rect">
            <a:avLst/>
          </a:prstGeom>
        </p:spPr>
      </p:pic>
      <p:pic>
        <p:nvPicPr>
          <p:cNvPr id="595" name="Signature">
            <a:extLst>
              <a:ext uri="{FF2B5EF4-FFF2-40B4-BE49-F238E27FC236}">
                <a16:creationId xmlns:a16="http://schemas.microsoft.com/office/drawing/2014/main" id="{9F978FBC-C308-4500-8F30-EDDA2E538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6331" y="1780776"/>
            <a:ext cx="122744" cy="12274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91B8FD2-6278-4E61-A539-A7751B8D0D05}"/>
              </a:ext>
            </a:extLst>
          </p:cNvPr>
          <p:cNvGrpSpPr/>
          <p:nvPr/>
        </p:nvGrpSpPr>
        <p:grpSpPr>
          <a:xfrm>
            <a:off x="820280" y="1717966"/>
            <a:ext cx="619115" cy="1128415"/>
            <a:chOff x="972360" y="1870366"/>
            <a:chExt cx="619115" cy="1128415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DED9F790-CA72-46F6-B391-7CA2D3596CD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4" name="SBoM">
              <a:extLst>
                <a:ext uri="{FF2B5EF4-FFF2-40B4-BE49-F238E27FC236}">
                  <a16:creationId xmlns:a16="http://schemas.microsoft.com/office/drawing/2014/main" id="{637FE711-FE64-48A9-8E25-2748566336B1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5" name="ScanResult">
              <a:extLst>
                <a:ext uri="{FF2B5EF4-FFF2-40B4-BE49-F238E27FC236}">
                  <a16:creationId xmlns:a16="http://schemas.microsoft.com/office/drawing/2014/main" id="{E359BDD6-00EC-4974-8DD6-093BF7AB8CA9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Ssrc">
              <a:extLst>
                <a:ext uri="{FF2B5EF4-FFF2-40B4-BE49-F238E27FC236}">
                  <a16:creationId xmlns:a16="http://schemas.microsoft.com/office/drawing/2014/main" id="{6215A546-A564-48D6-9D5E-6CB0DB8003E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627" name="Signature">
              <a:extLst>
                <a:ext uri="{FF2B5EF4-FFF2-40B4-BE49-F238E27FC236}">
                  <a16:creationId xmlns:a16="http://schemas.microsoft.com/office/drawing/2014/main" id="{1D67E015-9906-4047-9306-91EBF3C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628" name="Signature">
              <a:extLst>
                <a:ext uri="{FF2B5EF4-FFF2-40B4-BE49-F238E27FC236}">
                  <a16:creationId xmlns:a16="http://schemas.microsoft.com/office/drawing/2014/main" id="{71C51766-C510-4DB0-BA41-A3147226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629" name="Signature">
              <a:extLst>
                <a:ext uri="{FF2B5EF4-FFF2-40B4-BE49-F238E27FC236}">
                  <a16:creationId xmlns:a16="http://schemas.microsoft.com/office/drawing/2014/main" id="{C23DFEF0-A432-441F-AF0B-9EC5EE95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630" name="Signature">
              <a:extLst>
                <a:ext uri="{FF2B5EF4-FFF2-40B4-BE49-F238E27FC236}">
                  <a16:creationId xmlns:a16="http://schemas.microsoft.com/office/drawing/2014/main" id="{17CF844D-F412-4D22-B89D-5FCB262A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A5B97-0F90-43A4-A713-FA37A50BC719}"/>
              </a:ext>
            </a:extLst>
          </p:cNvPr>
          <p:cNvGrpSpPr/>
          <p:nvPr/>
        </p:nvGrpSpPr>
        <p:grpSpPr>
          <a:xfrm>
            <a:off x="805301" y="3788622"/>
            <a:ext cx="621251" cy="825419"/>
            <a:chOff x="958521" y="3941022"/>
            <a:chExt cx="621251" cy="825419"/>
          </a:xfrm>
        </p:grpSpPr>
        <p:pic>
          <p:nvPicPr>
            <p:cNvPr id="74" name="Signature">
              <a:extLst>
                <a:ext uri="{FF2B5EF4-FFF2-40B4-BE49-F238E27FC236}">
                  <a16:creationId xmlns:a16="http://schemas.microsoft.com/office/drawing/2014/main" id="{622789A8-C43B-4A39-9131-7C74BE17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304754"/>
              <a:ext cx="122744" cy="122744"/>
            </a:xfrm>
            <a:prstGeom prst="rect">
              <a:avLst/>
            </a:prstGeom>
          </p:spPr>
        </p:pic>
        <p:pic>
          <p:nvPicPr>
            <p:cNvPr id="75" name="Signature">
              <a:extLst>
                <a:ext uri="{FF2B5EF4-FFF2-40B4-BE49-F238E27FC236}">
                  <a16:creationId xmlns:a16="http://schemas.microsoft.com/office/drawing/2014/main" id="{67CF5750-8209-48AA-9626-414EA223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605954"/>
              <a:ext cx="122744" cy="12274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E1BB9B-6396-448D-A46E-0A61FDE97BBA}"/>
                </a:ext>
              </a:extLst>
            </p:cNvPr>
            <p:cNvSpPr/>
            <p:nvPr/>
          </p:nvSpPr>
          <p:spPr>
            <a:xfrm>
              <a:off x="962394" y="39410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77" name="Signature">
              <a:extLst>
                <a:ext uri="{FF2B5EF4-FFF2-40B4-BE49-F238E27FC236}">
                  <a16:creationId xmlns:a16="http://schemas.microsoft.com/office/drawing/2014/main" id="{9CCE56F5-2C74-47DA-94A1-94F97670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028" y="4003620"/>
              <a:ext cx="122744" cy="122744"/>
            </a:xfrm>
            <a:prstGeom prst="rect">
              <a:avLst/>
            </a:prstGeom>
          </p:spPr>
        </p:pic>
        <p:sp>
          <p:nvSpPr>
            <p:cNvPr id="78" name="SBoM">
              <a:extLst>
                <a:ext uri="{FF2B5EF4-FFF2-40B4-BE49-F238E27FC236}">
                  <a16:creationId xmlns:a16="http://schemas.microsoft.com/office/drawing/2014/main" id="{70265912-3D30-4ADA-BB95-E214ACA25D21}"/>
                </a:ext>
              </a:extLst>
            </p:cNvPr>
            <p:cNvSpPr/>
            <p:nvPr/>
          </p:nvSpPr>
          <p:spPr>
            <a:xfrm>
              <a:off x="958521" y="42440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ScanResult">
              <a:extLst>
                <a:ext uri="{FF2B5EF4-FFF2-40B4-BE49-F238E27FC236}">
                  <a16:creationId xmlns:a16="http://schemas.microsoft.com/office/drawing/2014/main" id="{74C6A773-B08F-4D53-9B08-DA64105694E7}"/>
                </a:ext>
              </a:extLst>
            </p:cNvPr>
            <p:cNvSpPr/>
            <p:nvPr/>
          </p:nvSpPr>
          <p:spPr>
            <a:xfrm>
              <a:off x="967814" y="45470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6FF94-CCA8-45D0-B309-1E175760645A}"/>
              </a:ext>
            </a:extLst>
          </p:cNvPr>
          <p:cNvGrpSpPr/>
          <p:nvPr/>
        </p:nvGrpSpPr>
        <p:grpSpPr>
          <a:xfrm>
            <a:off x="3692764" y="1784740"/>
            <a:ext cx="147646" cy="1029344"/>
            <a:chOff x="1444149" y="1933176"/>
            <a:chExt cx="147646" cy="1029344"/>
          </a:xfrm>
        </p:grpSpPr>
        <p:pic>
          <p:nvPicPr>
            <p:cNvPr id="6" name="Signature">
              <a:extLst>
                <a:ext uri="{FF2B5EF4-FFF2-40B4-BE49-F238E27FC236}">
                  <a16:creationId xmlns:a16="http://schemas.microsoft.com/office/drawing/2014/main" id="{5F58CC3A-7A2C-4C39-A843-AB8F9ACB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7" name="Signature">
              <a:extLst>
                <a:ext uri="{FF2B5EF4-FFF2-40B4-BE49-F238E27FC236}">
                  <a16:creationId xmlns:a16="http://schemas.microsoft.com/office/drawing/2014/main" id="{0F249A30-DE0C-47CA-AC02-514982A3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8" name="Signature">
              <a:extLst>
                <a:ext uri="{FF2B5EF4-FFF2-40B4-BE49-F238E27FC236}">
                  <a16:creationId xmlns:a16="http://schemas.microsoft.com/office/drawing/2014/main" id="{A23AF072-AC03-42DE-8E96-1A07AFEF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149" y="2839776"/>
              <a:ext cx="122744" cy="122744"/>
            </a:xfrm>
            <a:prstGeom prst="rect">
              <a:avLst/>
            </a:prstGeom>
          </p:spPr>
        </p:pic>
        <p:pic>
          <p:nvPicPr>
            <p:cNvPr id="9" name="Signature">
              <a:extLst>
                <a:ext uri="{FF2B5EF4-FFF2-40B4-BE49-F238E27FC236}">
                  <a16:creationId xmlns:a16="http://schemas.microsoft.com/office/drawing/2014/main" id="{0670C8FC-5E46-46F5-B646-E9717365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D64A9-0B24-4D8D-9E10-84A6CF3B087B}"/>
              </a:ext>
            </a:extLst>
          </p:cNvPr>
          <p:cNvGrpSpPr/>
          <p:nvPr/>
        </p:nvGrpSpPr>
        <p:grpSpPr>
          <a:xfrm>
            <a:off x="3083212" y="1719416"/>
            <a:ext cx="757257" cy="1128415"/>
            <a:chOff x="3083212" y="1719416"/>
            <a:chExt cx="757257" cy="11284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6339DD-A5C4-466A-8158-42B21A7F275F}"/>
                </a:ext>
              </a:extLst>
            </p:cNvPr>
            <p:cNvGrpSpPr/>
            <p:nvPr/>
          </p:nvGrpSpPr>
          <p:grpSpPr>
            <a:xfrm>
              <a:off x="3083212" y="1719416"/>
              <a:ext cx="619115" cy="1128415"/>
              <a:chOff x="972360" y="1870366"/>
              <a:chExt cx="619115" cy="1128415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055E264-996B-4E8C-A1DF-A4BE8EFCB621}"/>
                  </a:ext>
                </a:extLst>
              </p:cNvPr>
              <p:cNvSpPr/>
              <p:nvPr/>
            </p:nvSpPr>
            <p:spPr>
              <a:xfrm>
                <a:off x="976233" y="187036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>
                    <a:solidFill>
                      <a:sysClr val="windowText" lastClr="000000"/>
                    </a:solidFill>
                    <a:latin typeface="Calibri"/>
                  </a:rPr>
                  <a:t>Image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2" name="SBoM">
                <a:extLst>
                  <a:ext uri="{FF2B5EF4-FFF2-40B4-BE49-F238E27FC236}">
                    <a16:creationId xmlns:a16="http://schemas.microsoft.com/office/drawing/2014/main" id="{78FB9039-F29F-4308-B0FF-5E008480A35E}"/>
                  </a:ext>
                </a:extLst>
              </p:cNvPr>
              <p:cNvSpPr/>
              <p:nvPr/>
            </p:nvSpPr>
            <p:spPr>
              <a:xfrm>
                <a:off x="972360" y="2173364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 err="1">
                    <a:solidFill>
                      <a:sysClr val="windowText" lastClr="000000"/>
                    </a:solidFill>
                    <a:latin typeface="Calibri"/>
                  </a:rPr>
                  <a:t>SBoM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3" name="ScanResult">
                <a:extLst>
                  <a:ext uri="{FF2B5EF4-FFF2-40B4-BE49-F238E27FC236}">
                    <a16:creationId xmlns:a16="http://schemas.microsoft.com/office/drawing/2014/main" id="{7710CC07-288A-472B-9F07-05D38C074D83}"/>
                  </a:ext>
                </a:extLst>
              </p:cNvPr>
              <p:cNvSpPr/>
              <p:nvPr/>
            </p:nvSpPr>
            <p:spPr>
              <a:xfrm>
                <a:off x="981653" y="2476360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Scan Results</a:t>
                </a: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Ssrc">
                <a:extLst>
                  <a:ext uri="{FF2B5EF4-FFF2-40B4-BE49-F238E27FC236}">
                    <a16:creationId xmlns:a16="http://schemas.microsoft.com/office/drawing/2014/main" id="{16BA2353-7FD2-4C87-9E96-8A8AF5C149BC}"/>
                  </a:ext>
                </a:extLst>
              </p:cNvPr>
              <p:cNvSpPr/>
              <p:nvPr/>
            </p:nvSpPr>
            <p:spPr>
              <a:xfrm>
                <a:off x="977113" y="277935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Claims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5" name="Signature">
                <a:extLst>
                  <a:ext uri="{FF2B5EF4-FFF2-40B4-BE49-F238E27FC236}">
                    <a16:creationId xmlns:a16="http://schemas.microsoft.com/office/drawing/2014/main" id="{6986129B-8C69-45E2-934D-CD3C2FAE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6" name="Signature">
                <a:extLst>
                  <a:ext uri="{FF2B5EF4-FFF2-40B4-BE49-F238E27FC236}">
                    <a16:creationId xmlns:a16="http://schemas.microsoft.com/office/drawing/2014/main" id="{08702A79-EB6D-40A8-A42E-8FDBD1F01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7" name="Signature">
                <a:extLst>
                  <a:ext uri="{FF2B5EF4-FFF2-40B4-BE49-F238E27FC236}">
                    <a16:creationId xmlns:a16="http://schemas.microsoft.com/office/drawing/2014/main" id="{F1FD70AD-D208-44B2-8902-4D8EDBBAD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388" y="2831948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8" name="Signature">
                <a:extLst>
                  <a:ext uri="{FF2B5EF4-FFF2-40B4-BE49-F238E27FC236}">
                    <a16:creationId xmlns:a16="http://schemas.microsoft.com/office/drawing/2014/main" id="{6010B425-41A7-403A-A2A8-5522B8CAA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8731" y="1933176"/>
                <a:ext cx="122744" cy="122744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9C978C-C684-4B73-B210-EB0E8C682ED3}"/>
                </a:ext>
              </a:extLst>
            </p:cNvPr>
            <p:cNvGrpSpPr/>
            <p:nvPr/>
          </p:nvGrpSpPr>
          <p:grpSpPr>
            <a:xfrm>
              <a:off x="3695441" y="1780564"/>
              <a:ext cx="145028" cy="1026279"/>
              <a:chOff x="1446767" y="1933176"/>
              <a:chExt cx="145028" cy="1026279"/>
            </a:xfrm>
          </p:grpSpPr>
          <p:pic>
            <p:nvPicPr>
              <p:cNvPr id="280" name="Signature">
                <a:extLst>
                  <a:ext uri="{FF2B5EF4-FFF2-40B4-BE49-F238E27FC236}">
                    <a16:creationId xmlns:a16="http://schemas.microsoft.com/office/drawing/2014/main" id="{E241FB6E-DA7E-47ED-A888-F433A53A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1" name="Signature">
                <a:extLst>
                  <a:ext uri="{FF2B5EF4-FFF2-40B4-BE49-F238E27FC236}">
                    <a16:creationId xmlns:a16="http://schemas.microsoft.com/office/drawing/2014/main" id="{3D637952-3667-4F71-A9B5-8207BE59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2" name="Signature">
                <a:extLst>
                  <a:ext uri="{FF2B5EF4-FFF2-40B4-BE49-F238E27FC236}">
                    <a16:creationId xmlns:a16="http://schemas.microsoft.com/office/drawing/2014/main" id="{1399A61E-0E32-4748-A0F1-AF159222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708" y="283671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3" name="Signature">
                <a:extLst>
                  <a:ext uri="{FF2B5EF4-FFF2-40B4-BE49-F238E27FC236}">
                    <a16:creationId xmlns:a16="http://schemas.microsoft.com/office/drawing/2014/main" id="{CE5F628A-417D-48F1-8305-8EABE09C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9051" y="1933176"/>
                <a:ext cx="122744" cy="122744"/>
              </a:xfrm>
              <a:prstGeom prst="rect">
                <a:avLst/>
              </a:prstGeom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FCB8241-DFDF-45FC-9547-536C4AAE18D0}"/>
              </a:ext>
            </a:extLst>
          </p:cNvPr>
          <p:cNvGrpSpPr/>
          <p:nvPr/>
        </p:nvGrpSpPr>
        <p:grpSpPr>
          <a:xfrm>
            <a:off x="9179343" y="2214359"/>
            <a:ext cx="145028" cy="1026279"/>
            <a:chOff x="1446767" y="1933176"/>
            <a:chExt cx="145028" cy="1026279"/>
          </a:xfrm>
        </p:grpSpPr>
        <p:pic>
          <p:nvPicPr>
            <p:cNvPr id="285" name="Signature">
              <a:extLst>
                <a:ext uri="{FF2B5EF4-FFF2-40B4-BE49-F238E27FC236}">
                  <a16:creationId xmlns:a16="http://schemas.microsoft.com/office/drawing/2014/main" id="{D0AE628F-4508-4783-A8AB-D26708A4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286" name="Signature">
              <a:extLst>
                <a:ext uri="{FF2B5EF4-FFF2-40B4-BE49-F238E27FC236}">
                  <a16:creationId xmlns:a16="http://schemas.microsoft.com/office/drawing/2014/main" id="{796906B8-AFD3-487A-8EB4-DE18E88C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287" name="Signature">
              <a:extLst>
                <a:ext uri="{FF2B5EF4-FFF2-40B4-BE49-F238E27FC236}">
                  <a16:creationId xmlns:a16="http://schemas.microsoft.com/office/drawing/2014/main" id="{0ECAA938-8EB3-4AC4-9E14-7FE64D4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708" y="2836711"/>
              <a:ext cx="122744" cy="122744"/>
            </a:xfrm>
            <a:prstGeom prst="rect">
              <a:avLst/>
            </a:prstGeom>
          </p:spPr>
        </p:pic>
        <p:pic>
          <p:nvPicPr>
            <p:cNvPr id="288" name="Signature">
              <a:extLst>
                <a:ext uri="{FF2B5EF4-FFF2-40B4-BE49-F238E27FC236}">
                  <a16:creationId xmlns:a16="http://schemas.microsoft.com/office/drawing/2014/main" id="{4EECABDC-90C0-4EB1-9035-58825764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D832-2D9D-497B-9CB4-4F58A1C1D6BA}"/>
              </a:ext>
            </a:extLst>
          </p:cNvPr>
          <p:cNvGrpSpPr/>
          <p:nvPr/>
        </p:nvGrpSpPr>
        <p:grpSpPr>
          <a:xfrm>
            <a:off x="2760075" y="991475"/>
            <a:ext cx="2087611" cy="3689908"/>
            <a:chOff x="2760075" y="991475"/>
            <a:chExt cx="2087611" cy="3689908"/>
          </a:xfrm>
        </p:grpSpPr>
        <p:grpSp>
          <p:nvGrpSpPr>
            <p:cNvPr id="3" name="Docker Hub">
              <a:extLst>
                <a:ext uri="{FF2B5EF4-FFF2-40B4-BE49-F238E27FC236}">
                  <a16:creationId xmlns:a16="http://schemas.microsoft.com/office/drawing/2014/main" id="{8DDD44B7-378A-4A65-81F5-7980463D6158}"/>
                </a:ext>
              </a:extLst>
            </p:cNvPr>
            <p:cNvGrpSpPr/>
            <p:nvPr/>
          </p:nvGrpSpPr>
          <p:grpSpPr>
            <a:xfrm>
              <a:off x="2760075" y="991475"/>
              <a:ext cx="1996590" cy="3689908"/>
              <a:chOff x="2760075" y="991475"/>
              <a:chExt cx="1996590" cy="36899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C5042C-F099-42CA-B437-ECF433D6805A}"/>
                  </a:ext>
                </a:extLst>
              </p:cNvPr>
              <p:cNvSpPr/>
              <p:nvPr/>
            </p:nvSpPr>
            <p:spPr>
              <a:xfrm>
                <a:off x="2760075" y="991475"/>
                <a:ext cx="1996590" cy="3689908"/>
              </a:xfrm>
              <a:prstGeom prst="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1826722"/>
                          <a:gd name="connsiteY0" fmla="*/ 0 h 2287201"/>
                          <a:gd name="connsiteX1" fmla="*/ 420146 w 1826722"/>
                          <a:gd name="connsiteY1" fmla="*/ 0 h 2287201"/>
                          <a:gd name="connsiteX2" fmla="*/ 858559 w 1826722"/>
                          <a:gd name="connsiteY2" fmla="*/ 0 h 2287201"/>
                          <a:gd name="connsiteX3" fmla="*/ 1315240 w 1826722"/>
                          <a:gd name="connsiteY3" fmla="*/ 0 h 2287201"/>
                          <a:gd name="connsiteX4" fmla="*/ 1826722 w 1826722"/>
                          <a:gd name="connsiteY4" fmla="*/ 0 h 2287201"/>
                          <a:gd name="connsiteX5" fmla="*/ 1826722 w 1826722"/>
                          <a:gd name="connsiteY5" fmla="*/ 617544 h 2287201"/>
                          <a:gd name="connsiteX6" fmla="*/ 1826722 w 1826722"/>
                          <a:gd name="connsiteY6" fmla="*/ 1143601 h 2287201"/>
                          <a:gd name="connsiteX7" fmla="*/ 1826722 w 1826722"/>
                          <a:gd name="connsiteY7" fmla="*/ 1761145 h 2287201"/>
                          <a:gd name="connsiteX8" fmla="*/ 1826722 w 1826722"/>
                          <a:gd name="connsiteY8" fmla="*/ 2287201 h 2287201"/>
                          <a:gd name="connsiteX9" fmla="*/ 1351774 w 1826722"/>
                          <a:gd name="connsiteY9" fmla="*/ 2287201 h 2287201"/>
                          <a:gd name="connsiteX10" fmla="*/ 949895 w 1826722"/>
                          <a:gd name="connsiteY10" fmla="*/ 2287201 h 2287201"/>
                          <a:gd name="connsiteX11" fmla="*/ 493215 w 1826722"/>
                          <a:gd name="connsiteY11" fmla="*/ 2287201 h 2287201"/>
                          <a:gd name="connsiteX12" fmla="*/ 0 w 1826722"/>
                          <a:gd name="connsiteY12" fmla="*/ 2287201 h 2287201"/>
                          <a:gd name="connsiteX13" fmla="*/ 0 w 1826722"/>
                          <a:gd name="connsiteY13" fmla="*/ 1715401 h 2287201"/>
                          <a:gd name="connsiteX14" fmla="*/ 0 w 1826722"/>
                          <a:gd name="connsiteY14" fmla="*/ 1189345 h 2287201"/>
                          <a:gd name="connsiteX15" fmla="*/ 0 w 1826722"/>
                          <a:gd name="connsiteY15" fmla="*/ 617544 h 2287201"/>
                          <a:gd name="connsiteX16" fmla="*/ 0 w 1826722"/>
                          <a:gd name="connsiteY16" fmla="*/ 0 h 2287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826722" h="2287201" extrusionOk="0">
                            <a:moveTo>
                              <a:pt x="0" y="0"/>
                            </a:moveTo>
                            <a:cubicBezTo>
                              <a:pt x="147020" y="-40010"/>
                              <a:pt x="243272" y="7804"/>
                              <a:pt x="420146" y="0"/>
                            </a:cubicBezTo>
                            <a:cubicBezTo>
                              <a:pt x="597020" y="-7804"/>
                              <a:pt x="673021" y="48817"/>
                              <a:pt x="858559" y="0"/>
                            </a:cubicBezTo>
                            <a:cubicBezTo>
                              <a:pt x="1044097" y="-48817"/>
                              <a:pt x="1102717" y="6541"/>
                              <a:pt x="1315240" y="0"/>
                            </a:cubicBezTo>
                            <a:cubicBezTo>
                              <a:pt x="1527763" y="-6541"/>
                              <a:pt x="1672359" y="3020"/>
                              <a:pt x="1826722" y="0"/>
                            </a:cubicBezTo>
                            <a:cubicBezTo>
                              <a:pt x="1895332" y="208853"/>
                              <a:pt x="1798092" y="422089"/>
                              <a:pt x="1826722" y="617544"/>
                            </a:cubicBezTo>
                            <a:cubicBezTo>
                              <a:pt x="1855352" y="812999"/>
                              <a:pt x="1818504" y="1015957"/>
                              <a:pt x="1826722" y="1143601"/>
                            </a:cubicBezTo>
                            <a:cubicBezTo>
                              <a:pt x="1834940" y="1271245"/>
                              <a:pt x="1814435" y="1521039"/>
                              <a:pt x="1826722" y="1761145"/>
                            </a:cubicBezTo>
                            <a:cubicBezTo>
                              <a:pt x="1839009" y="2001251"/>
                              <a:pt x="1803243" y="2170613"/>
                              <a:pt x="1826722" y="2287201"/>
                            </a:cubicBezTo>
                            <a:cubicBezTo>
                              <a:pt x="1632152" y="2333024"/>
                              <a:pt x="1500485" y="2258696"/>
                              <a:pt x="1351774" y="2287201"/>
                            </a:cubicBezTo>
                            <a:cubicBezTo>
                              <a:pt x="1203063" y="2315706"/>
                              <a:pt x="1099164" y="2255328"/>
                              <a:pt x="949895" y="2287201"/>
                            </a:cubicBezTo>
                            <a:cubicBezTo>
                              <a:pt x="800626" y="2319074"/>
                              <a:pt x="615970" y="2280238"/>
                              <a:pt x="493215" y="2287201"/>
                            </a:cubicBezTo>
                            <a:cubicBezTo>
                              <a:pt x="370460" y="2294164"/>
                              <a:pt x="180981" y="2265192"/>
                              <a:pt x="0" y="2287201"/>
                            </a:cubicBezTo>
                            <a:cubicBezTo>
                              <a:pt x="-15640" y="2151787"/>
                              <a:pt x="56294" y="1907929"/>
                              <a:pt x="0" y="1715401"/>
                            </a:cubicBezTo>
                            <a:cubicBezTo>
                              <a:pt x="-56294" y="1522873"/>
                              <a:pt x="17661" y="1426596"/>
                              <a:pt x="0" y="1189345"/>
                            </a:cubicBezTo>
                            <a:cubicBezTo>
                              <a:pt x="-17661" y="952094"/>
                              <a:pt x="64649" y="808241"/>
                              <a:pt x="0" y="617544"/>
                            </a:cubicBezTo>
                            <a:cubicBezTo>
                              <a:pt x="-64649" y="426847"/>
                              <a:pt x="51165" y="2317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Docker Hub </a:t>
                </a:r>
                <a:r>
                  <a:rPr kumimoji="0" lang="en-US" sz="12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(Distributor)</a:t>
                </a: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16280AB6-0E60-4997-B102-B7CBB765CC59}"/>
                  </a:ext>
                </a:extLst>
              </p:cNvPr>
              <p:cNvSpPr txBox="1"/>
              <p:nvPr/>
            </p:nvSpPr>
            <p:spPr>
              <a:xfrm>
                <a:off x="2944701" y="1460940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Arial"/>
                  </a:rPr>
                  <a:t>Wabbit Networks</a:t>
                </a: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168268CD-F774-448D-9FEF-DF1AF9156DB7}"/>
                  </a:ext>
                </a:extLst>
              </p:cNvPr>
              <p:cNvSpPr txBox="1"/>
              <p:nvPr/>
            </p:nvSpPr>
            <p:spPr>
              <a:xfrm>
                <a:off x="2935806" y="2914548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Spacely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 Sprockets</a:t>
                </a:r>
              </a:p>
            </p:txBody>
          </p:sp>
        </p:grpSp>
        <p:pic>
          <p:nvPicPr>
            <p:cNvPr id="304" name="Key">
              <a:extLst>
                <a:ext uri="{FF2B5EF4-FFF2-40B4-BE49-F238E27FC236}">
                  <a16:creationId xmlns:a16="http://schemas.microsoft.com/office/drawing/2014/main" id="{918B665C-B5C5-480C-A41B-B3849835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4941" y="1038385"/>
              <a:ext cx="122745" cy="122745"/>
            </a:xfrm>
            <a:prstGeom prst="rect">
              <a:avLst/>
            </a:prstGeom>
          </p:spPr>
        </p:pic>
      </p:grpSp>
      <p:pic>
        <p:nvPicPr>
          <p:cNvPr id="13" name="Key">
            <a:extLst>
              <a:ext uri="{FF2B5EF4-FFF2-40B4-BE49-F238E27FC236}">
                <a16:creationId xmlns:a16="http://schemas.microsoft.com/office/drawing/2014/main" id="{3D3A5541-49DB-4594-A49E-58C0E07D2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436" y="1038385"/>
            <a:ext cx="122745" cy="122745"/>
          </a:xfrm>
          <a:prstGeom prst="rect">
            <a:avLst/>
          </a:prstGeom>
        </p:spPr>
      </p:pic>
      <p:pic>
        <p:nvPicPr>
          <p:cNvPr id="309" name="Key">
            <a:extLst>
              <a:ext uri="{FF2B5EF4-FFF2-40B4-BE49-F238E27FC236}">
                <a16:creationId xmlns:a16="http://schemas.microsoft.com/office/drawing/2014/main" id="{2DD2E3D1-22B3-4313-9878-0EC761E4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395" y="3128189"/>
            <a:ext cx="122745" cy="122745"/>
          </a:xfrm>
          <a:prstGeom prst="rect">
            <a:avLst/>
          </a:prstGeom>
        </p:spPr>
      </p:pic>
      <p:pic>
        <p:nvPicPr>
          <p:cNvPr id="310" name="Key">
            <a:extLst>
              <a:ext uri="{FF2B5EF4-FFF2-40B4-BE49-F238E27FC236}">
                <a16:creationId xmlns:a16="http://schemas.microsoft.com/office/drawing/2014/main" id="{BCAB93BB-5E3F-4C77-A324-E80682B9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2862" y="4831256"/>
            <a:ext cx="122745" cy="122745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E3CD266D-486A-4707-B06A-F76D432B1A82}"/>
              </a:ext>
            </a:extLst>
          </p:cNvPr>
          <p:cNvSpPr txBox="1"/>
          <p:nvPr/>
        </p:nvSpPr>
        <p:spPr>
          <a:xfrm>
            <a:off x="7675414" y="1497201"/>
            <a:ext cx="71203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Docker Hub</a:t>
            </a:r>
            <a:endParaRPr lang="en-US" sz="900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D8CBD4B-AE97-4DD4-BA55-14B6D15C9D04}"/>
              </a:ext>
            </a:extLst>
          </p:cNvPr>
          <p:cNvSpPr txBox="1"/>
          <p:nvPr/>
        </p:nvSpPr>
        <p:spPr>
          <a:xfrm>
            <a:off x="7391845" y="1620867"/>
            <a:ext cx="995608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Spacely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Sprockets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8960759-A8B2-4699-83BD-76B3FB1FF586}"/>
              </a:ext>
            </a:extLst>
          </p:cNvPr>
          <p:cNvSpPr txBox="1"/>
          <p:nvPr/>
        </p:nvSpPr>
        <p:spPr>
          <a:xfrm>
            <a:off x="7431970" y="1744533"/>
            <a:ext cx="95548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Cogswell Cogs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520A92-62A2-4BD4-961B-88EF25E4ABAB}"/>
              </a:ext>
            </a:extLst>
          </p:cNvPr>
          <p:cNvGrpSpPr/>
          <p:nvPr/>
        </p:nvGrpSpPr>
        <p:grpSpPr>
          <a:xfrm>
            <a:off x="827615" y="1717966"/>
            <a:ext cx="619115" cy="1128415"/>
            <a:chOff x="972360" y="1870366"/>
            <a:chExt cx="619115" cy="1128415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D8954F-9E58-4E88-8D56-F969DD296CAC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4" name="SBoM">
              <a:extLst>
                <a:ext uri="{FF2B5EF4-FFF2-40B4-BE49-F238E27FC236}">
                  <a16:creationId xmlns:a16="http://schemas.microsoft.com/office/drawing/2014/main" id="{4BB47439-252E-4744-B53E-7BD131CABA3C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5" name="ScanResult">
              <a:extLst>
                <a:ext uri="{FF2B5EF4-FFF2-40B4-BE49-F238E27FC236}">
                  <a16:creationId xmlns:a16="http://schemas.microsoft.com/office/drawing/2014/main" id="{9335B1BD-6B80-4C60-AF48-655B1BA9FAC7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Ssrc">
              <a:extLst>
                <a:ext uri="{FF2B5EF4-FFF2-40B4-BE49-F238E27FC236}">
                  <a16:creationId xmlns:a16="http://schemas.microsoft.com/office/drawing/2014/main" id="{55D69D36-9644-4187-8FF3-28EC094E5F4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97" name="Signature">
              <a:extLst>
                <a:ext uri="{FF2B5EF4-FFF2-40B4-BE49-F238E27FC236}">
                  <a16:creationId xmlns:a16="http://schemas.microsoft.com/office/drawing/2014/main" id="{F4214FEF-2082-4253-AF94-2E5599AB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298" name="Signature">
              <a:extLst>
                <a:ext uri="{FF2B5EF4-FFF2-40B4-BE49-F238E27FC236}">
                  <a16:creationId xmlns:a16="http://schemas.microsoft.com/office/drawing/2014/main" id="{55FE871C-A551-42D9-A50D-2563A09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299" name="Signature">
              <a:extLst>
                <a:ext uri="{FF2B5EF4-FFF2-40B4-BE49-F238E27FC236}">
                  <a16:creationId xmlns:a16="http://schemas.microsoft.com/office/drawing/2014/main" id="{1F019C32-5487-4DD2-A43A-1DE42B7A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00" name="Signature">
              <a:extLst>
                <a:ext uri="{FF2B5EF4-FFF2-40B4-BE49-F238E27FC236}">
                  <a16:creationId xmlns:a16="http://schemas.microsoft.com/office/drawing/2014/main" id="{1BD007D7-A6CD-4317-B887-C929F5C1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14244A-DE73-4273-8986-D20EA21E1230}"/>
              </a:ext>
            </a:extLst>
          </p:cNvPr>
          <p:cNvGrpSpPr/>
          <p:nvPr/>
        </p:nvGrpSpPr>
        <p:grpSpPr>
          <a:xfrm>
            <a:off x="827225" y="1717966"/>
            <a:ext cx="619115" cy="1128415"/>
            <a:chOff x="972360" y="1870366"/>
            <a:chExt cx="619115" cy="1128415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325826-31FF-4497-B96C-0DA4A9D1A6E2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3" name="SBoM">
              <a:extLst>
                <a:ext uri="{FF2B5EF4-FFF2-40B4-BE49-F238E27FC236}">
                  <a16:creationId xmlns:a16="http://schemas.microsoft.com/office/drawing/2014/main" id="{AE3C8D31-B7AE-48E4-85E8-C8D88746DC3E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5" name="ScanResult">
              <a:extLst>
                <a:ext uri="{FF2B5EF4-FFF2-40B4-BE49-F238E27FC236}">
                  <a16:creationId xmlns:a16="http://schemas.microsoft.com/office/drawing/2014/main" id="{162824A3-B85B-408E-A62B-A4AD7929ADF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Ssrc">
              <a:extLst>
                <a:ext uri="{FF2B5EF4-FFF2-40B4-BE49-F238E27FC236}">
                  <a16:creationId xmlns:a16="http://schemas.microsoft.com/office/drawing/2014/main" id="{501BAC43-D7AE-4A38-A0FB-15C61B131830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07" name="Signature">
              <a:extLst>
                <a:ext uri="{FF2B5EF4-FFF2-40B4-BE49-F238E27FC236}">
                  <a16:creationId xmlns:a16="http://schemas.microsoft.com/office/drawing/2014/main" id="{6C358CF4-2D10-41AB-ACA2-0A96449D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08" name="Signature">
              <a:extLst>
                <a:ext uri="{FF2B5EF4-FFF2-40B4-BE49-F238E27FC236}">
                  <a16:creationId xmlns:a16="http://schemas.microsoft.com/office/drawing/2014/main" id="{5EB6903E-4C1F-46AC-9B0F-10691F74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11" name="Signature">
              <a:extLst>
                <a:ext uri="{FF2B5EF4-FFF2-40B4-BE49-F238E27FC236}">
                  <a16:creationId xmlns:a16="http://schemas.microsoft.com/office/drawing/2014/main" id="{86F4A216-5245-452B-A058-180396AF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12" name="Signature">
              <a:extLst>
                <a:ext uri="{FF2B5EF4-FFF2-40B4-BE49-F238E27FC236}">
                  <a16:creationId xmlns:a16="http://schemas.microsoft.com/office/drawing/2014/main" id="{88030C86-56AC-4E7A-A651-5FC018E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2EEFB8A-D08A-460E-B312-FC62EFCE7908}"/>
              </a:ext>
            </a:extLst>
          </p:cNvPr>
          <p:cNvGrpSpPr/>
          <p:nvPr/>
        </p:nvGrpSpPr>
        <p:grpSpPr>
          <a:xfrm>
            <a:off x="823211" y="1717966"/>
            <a:ext cx="619115" cy="1128415"/>
            <a:chOff x="972360" y="1870366"/>
            <a:chExt cx="619115" cy="1128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F7ED307-8FA0-4EF3-B3DC-C0BA0817354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6" name="SBoM">
              <a:extLst>
                <a:ext uri="{FF2B5EF4-FFF2-40B4-BE49-F238E27FC236}">
                  <a16:creationId xmlns:a16="http://schemas.microsoft.com/office/drawing/2014/main" id="{42D1CAAB-5120-42BA-A09D-A12A32E39555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7" name="ScanResult">
              <a:extLst>
                <a:ext uri="{FF2B5EF4-FFF2-40B4-BE49-F238E27FC236}">
                  <a16:creationId xmlns:a16="http://schemas.microsoft.com/office/drawing/2014/main" id="{BDD403F0-6B9B-4D88-9C4F-B75C6F44946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Ssrc">
              <a:extLst>
                <a:ext uri="{FF2B5EF4-FFF2-40B4-BE49-F238E27FC236}">
                  <a16:creationId xmlns:a16="http://schemas.microsoft.com/office/drawing/2014/main" id="{529FEBFF-D0F4-4C63-8F31-D538093CEEDE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19" name="Signature">
              <a:extLst>
                <a:ext uri="{FF2B5EF4-FFF2-40B4-BE49-F238E27FC236}">
                  <a16:creationId xmlns:a16="http://schemas.microsoft.com/office/drawing/2014/main" id="{260E782B-483F-4898-9E85-755EDB8F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20" name="Signature">
              <a:extLst>
                <a:ext uri="{FF2B5EF4-FFF2-40B4-BE49-F238E27FC236}">
                  <a16:creationId xmlns:a16="http://schemas.microsoft.com/office/drawing/2014/main" id="{25660B78-3066-4C15-A565-2D64B56B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21" name="Signature">
              <a:extLst>
                <a:ext uri="{FF2B5EF4-FFF2-40B4-BE49-F238E27FC236}">
                  <a16:creationId xmlns:a16="http://schemas.microsoft.com/office/drawing/2014/main" id="{9D5A7E25-E858-46F2-9B2A-133D92FF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22" name="Signature">
              <a:extLst>
                <a:ext uri="{FF2B5EF4-FFF2-40B4-BE49-F238E27FC236}">
                  <a16:creationId xmlns:a16="http://schemas.microsoft.com/office/drawing/2014/main" id="{7F187262-1532-4285-837F-EA8E568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0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75507 0.015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74336 -0.030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07 0.01527 L 0.86211 0.075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68072 -0.0428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7968 -0.04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3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07407E-6 L 0.67942 -0.057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2448 -0.0671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24" y="-33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3203 0.176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2" y="87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73476 0.3995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32" y="1997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8555 0.0002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8815 -0.0747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3959 0.0634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0521 0.0696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3472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6146 -0.2173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1088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56289 -0.4483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38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9" grpId="0" animBg="1"/>
      <p:bldP spid="411" grpId="0" animBg="1"/>
      <p:bldP spid="411" grpId="1" animBg="1"/>
      <p:bldP spid="411" grpId="2" animBg="1"/>
      <p:bldP spid="529" grpId="0" animBg="1"/>
      <p:bldP spid="529" grpId="1" animBg="1"/>
      <p:bldP spid="529" grpId="2" animBg="1"/>
      <p:bldP spid="529" grpId="3" animBg="1"/>
      <p:bldP spid="532" grpId="0" animBg="1"/>
      <p:bldP spid="532" grpId="1" animBg="1"/>
      <p:bldP spid="532" grpId="2" animBg="1"/>
      <p:bldP spid="533" grpId="0" animBg="1"/>
      <p:bldP spid="533" grpId="1" animBg="1"/>
      <p:bldP spid="533" grpId="2" animBg="1"/>
      <p:bldP spid="315" grpId="0"/>
      <p:bldP spid="289" grpId="0"/>
      <p:bldP spid="2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with OPA/Gatekeeper and other policy managers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4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589" y="4693405"/>
            <a:ext cx="6654412" cy="2164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Artifacts are promoted across environments </a:t>
            </a:r>
          </a:p>
          <a:p>
            <a:pPr lvl="1"/>
            <a:r>
              <a:rPr lang="en-US" dirty="0"/>
              <a:t>Pubic </a:t>
            </a:r>
            <a:r>
              <a:rPr lang="en-US" dirty="0">
                <a:sym typeface="Wingdings" panose="05000000000000000000" pitchFamily="2" charset="2"/>
              </a:rPr>
              <a:t> Shared Internal  Dev  Staging  Prod</a:t>
            </a:r>
            <a:endParaRPr lang="en-US" dirty="0"/>
          </a:p>
          <a:p>
            <a:r>
              <a:rPr lang="en-US" dirty="0"/>
              <a:t>Many of these destinations are within restricted networks (</a:t>
            </a:r>
            <a:r>
              <a:rPr lang="en-US" dirty="0" err="1"/>
              <a:t>Vnets</a:t>
            </a:r>
            <a:r>
              <a:rPr lang="en-US" dirty="0"/>
              <a:t>)</a:t>
            </a:r>
          </a:p>
          <a:p>
            <a:r>
              <a:rPr lang="en-US" dirty="0"/>
              <a:t>The supply chain objects should travel with the artifacts</a:t>
            </a:r>
          </a:p>
          <a:p>
            <a:r>
              <a:rPr lang="en-US" dirty="0"/>
              <a:t>Enabling evaluation and validation of the supply chain objects, where the content is consumed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5C7-F0C1-4979-88E8-973F14B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Notary v2 Enables Secure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55EA-4CC5-44AC-B941-D55E16875E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Signatures are associated with a subject artifact</a:t>
            </a:r>
          </a:p>
          <a:p>
            <a:r>
              <a:rPr lang="en-US" dirty="0"/>
              <a:t>Signatures are promoted with the artifact</a:t>
            </a:r>
          </a:p>
          <a:p>
            <a:r>
              <a:rPr lang="en-US" dirty="0"/>
              <a:t>Multiple signatures may be associated with a given artifact</a:t>
            </a:r>
          </a:p>
          <a:p>
            <a:r>
              <a:rPr lang="en-US" dirty="0"/>
              <a:t>Signatures are not embedded, </a:t>
            </a:r>
            <a:br>
              <a:rPr lang="en-US" dirty="0"/>
            </a:br>
            <a:r>
              <a:rPr lang="en-US" dirty="0"/>
              <a:t>	enabling protection from trojan horse attacks</a:t>
            </a:r>
          </a:p>
          <a:p>
            <a:r>
              <a:rPr lang="en-US" dirty="0"/>
              <a:t>Multiple Supply Chain Artifacts may be associated with a given artifact</a:t>
            </a:r>
          </a:p>
          <a:p>
            <a:pPr lvl="1"/>
            <a:r>
              <a:rPr lang="en-US" dirty="0"/>
              <a:t>SBOMs, Scan Results, Claims, Annotations</a:t>
            </a:r>
          </a:p>
          <a:p>
            <a:pPr lvl="1"/>
            <a:r>
              <a:rPr lang="en-US" dirty="0"/>
              <a:t>Anything in a registry may be signed with Notary v2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Signing and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15972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58BDC0-E333-083A-B8B8-246F9FC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docker push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The push refers to repository [wabbitnetworks.azurecr.io/net-monitor]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4fc242d58285: Pushed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v1: digest: sha256:81a768032a0dcf5fd0d571092d37f2ab31afcac481aa91bb8ea891b0cff8a6ec size: 527</a:t>
            </a:r>
          </a:p>
        </p:txBody>
      </p:sp>
    </p:spTree>
    <p:extLst>
      <p:ext uri="{BB962C8B-B14F-4D97-AF65-F5344CB8AC3E}">
        <p14:creationId xmlns:p14="http://schemas.microsoft.com/office/powerpoint/2010/main" val="315729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188F-0196-969F-D0B5-462BA47C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generate-test --default "wabbit-networks-test"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generating RSA Key with 2048 bits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generated certificates expiring on 2023-05-18T10:39:40Z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wrote key: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/.config/notation/key/wabbit-networks-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test.key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wrote certificate: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/.config/notation/certificate/wabbit-networks-test.crt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wabbit-networks-test: added to the key list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wabbit-networks-test: marked as default</a:t>
            </a:r>
          </a:p>
        </p:txBody>
      </p:sp>
    </p:spTree>
    <p:extLst>
      <p:ext uri="{BB962C8B-B14F-4D97-AF65-F5344CB8AC3E}">
        <p14:creationId xmlns:p14="http://schemas.microsoft.com/office/powerpoint/2010/main" val="266228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67AE-A8CC-0B9B-F686-E42B885B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EA2C-19C3-3F1D-6E46-BD94C37796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Goals</a:t>
            </a:r>
          </a:p>
          <a:p>
            <a:r>
              <a:rPr lang="en-US" dirty="0"/>
              <a:t>Promotion Workflows</a:t>
            </a:r>
          </a:p>
          <a:p>
            <a:r>
              <a:rPr lang="en-US" dirty="0"/>
              <a:t>What are supply chain artifacts?</a:t>
            </a:r>
          </a:p>
          <a:p>
            <a:r>
              <a:rPr lang="en-US" dirty="0"/>
              <a:t>Who Do You Trust?</a:t>
            </a:r>
          </a:p>
          <a:p>
            <a:r>
              <a:rPr lang="en-US" dirty="0"/>
              <a:t>Open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813E-0C7F-82E3-7106-285506DA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sign --key "wabbit-networks-test"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oras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discover -o tree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└── application/vnd.cncf.notary.v2.signature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└── sha256:119a5da2200b20a45df9c2cc82d36e313d7721db786b7f8f199945a1e8ba0b06</a:t>
            </a:r>
          </a:p>
        </p:txBody>
      </p:sp>
    </p:spTree>
    <p:extLst>
      <p:ext uri="{BB962C8B-B14F-4D97-AF65-F5344CB8AC3E}">
        <p14:creationId xmlns:p14="http://schemas.microsoft.com/office/powerpoint/2010/main" val="105128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B093-BE3E-B23E-DC5D-A4B59338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verify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2022/05/18 12:41:08 trust certificate not specified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CF9F-0494-1A88-0FBD-0EBF1D042536}"/>
              </a:ext>
            </a:extLst>
          </p:cNvPr>
          <p:cNvSpPr txBox="1"/>
          <p:nvPr/>
        </p:nvSpPr>
        <p:spPr>
          <a:xfrm>
            <a:off x="92765" y="2626140"/>
            <a:ext cx="1195787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add --name "wabbit-networks-test"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~/.config/notation/certificate/wabbit-networks-test.crt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verify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3E7E0-88EB-382E-77BE-57C3FDD222C0}"/>
              </a:ext>
            </a:extLst>
          </p:cNvPr>
          <p:cNvSpPr txBox="1"/>
          <p:nvPr/>
        </p:nvSpPr>
        <p:spPr>
          <a:xfrm>
            <a:off x="92765" y="4298122"/>
            <a:ext cx="1195787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list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                   PATH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  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/.config/notation/certificate/wabbit-networks-test.crt</a:t>
            </a:r>
          </a:p>
        </p:txBody>
      </p:sp>
    </p:spTree>
    <p:extLst>
      <p:ext uri="{BB962C8B-B14F-4D97-AF65-F5344CB8AC3E}">
        <p14:creationId xmlns:p14="http://schemas.microsoft.com/office/powerpoint/2010/main" val="151792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E5A-2E9C-F347-CC38-2E3B5F96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A012-8430-C182-0E45-C405CD4CD4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Keep your private keys private</a:t>
            </a:r>
          </a:p>
          <a:p>
            <a:r>
              <a:rPr lang="en-US" dirty="0"/>
              <a:t>Remote signing is enabled, but limited (</a:t>
            </a:r>
            <a:r>
              <a:rPr lang="en-US" dirty="0" err="1"/>
              <a:t>eg</a:t>
            </a:r>
            <a:r>
              <a:rPr lang="en-US" dirty="0"/>
              <a:t>: build machines)</a:t>
            </a:r>
          </a:p>
          <a:p>
            <a:r>
              <a:rPr lang="en-US" dirty="0"/>
              <a:t>Leverages the existing x509 infrastructure most customers have</a:t>
            </a:r>
          </a:p>
        </p:txBody>
      </p:sp>
    </p:spTree>
    <p:extLst>
      <p:ext uri="{BB962C8B-B14F-4D97-AF65-F5344CB8AC3E}">
        <p14:creationId xmlns:p14="http://schemas.microsoft.com/office/powerpoint/2010/main" val="292441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BF89C-1DED-CF9B-8005-C5AF9F92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 Plug 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6B260-8C30-0F06-5E0F-3BD7C08BEF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Private keys locked away in secured key vaults</a:t>
            </a:r>
          </a:p>
          <a:p>
            <a:r>
              <a:rPr lang="en-US" dirty="0"/>
              <a:t>Images and all other artifacts are remotely signed</a:t>
            </a:r>
          </a:p>
          <a:p>
            <a:r>
              <a:rPr lang="en-US" dirty="0"/>
              <a:t>Plugins are external to the Notary Project</a:t>
            </a:r>
          </a:p>
          <a:p>
            <a:pPr lvl="1"/>
            <a:r>
              <a:rPr lang="en-US" dirty="0"/>
              <a:t>Plugin specification: </a:t>
            </a:r>
            <a:r>
              <a:rPr lang="en-US" dirty="0">
                <a:hlinkClick r:id="rId2"/>
              </a:rPr>
              <a:t>github.com/notaryproject/notaryproject/blob/main/specs/plugin-extensibility.md</a:t>
            </a:r>
            <a:endParaRPr lang="en-US" dirty="0"/>
          </a:p>
          <a:p>
            <a:pPr lvl="1"/>
            <a:r>
              <a:rPr lang="en-US" dirty="0"/>
              <a:t>Plugins have autonomy for creation and updates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Signing and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859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F980-EA96-F595-C0C2-D6683DBB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962992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KEY_ID=$(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az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keyvault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certificate show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--vault-name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wabbitnetworks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--name wabbit-networks-io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--query "kid" -o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tsv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AD35-B041-0437-9855-3DA820F42222}"/>
              </a:ext>
            </a:extLst>
          </p:cNvPr>
          <p:cNvSpPr txBox="1"/>
          <p:nvPr/>
        </p:nvSpPr>
        <p:spPr>
          <a:xfrm>
            <a:off x="92765" y="2383184"/>
            <a:ext cx="1195787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key add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--name wabbit-networks-io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--id $KEY_ID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--plugin azure-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kv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F893D-85FC-F400-DA83-8319C18FA14D}"/>
              </a:ext>
            </a:extLst>
          </p:cNvPr>
          <p:cNvSpPr txBox="1"/>
          <p:nvPr/>
        </p:nvSpPr>
        <p:spPr>
          <a:xfrm>
            <a:off x="92765" y="4080375"/>
            <a:ext cx="1195787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sign --key "wabbit-networks-io"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80C19-000D-B2DF-8F1F-15AF17E6AABD}"/>
              </a:ext>
            </a:extLst>
          </p:cNvPr>
          <p:cNvSpPr txBox="1"/>
          <p:nvPr/>
        </p:nvSpPr>
        <p:spPr>
          <a:xfrm>
            <a:off x="163444" y="5057531"/>
            <a:ext cx="1195787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oras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discover -o tree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└── application/vnd.cncf.notary.v2.signature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├── sha256:119a5da2200b20a45df9c2cc82d36e313d7721db786b7f8f199945a1e8ba0b06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└── sha256:9a9d2936d2be7676a4170c3dee0e37cfa31b8a4b816c0bc16d8b1f7d19b5884b</a:t>
            </a:r>
          </a:p>
        </p:txBody>
      </p:sp>
    </p:spTree>
    <p:extLst>
      <p:ext uri="{BB962C8B-B14F-4D97-AF65-F5344CB8AC3E}">
        <p14:creationId xmlns:p14="http://schemas.microsoft.com/office/powerpoint/2010/main" val="3431847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1762-61AA-3B41-37BB-B278EDBC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Kubernetes Namespaces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95F7E-E2C9-F7B0-52DA-261B6359DC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Only allow the signers you trust</a:t>
            </a:r>
          </a:p>
          <a:p>
            <a:r>
              <a:rPr lang="en-US" dirty="0"/>
              <a:t>Secured at scheduling with </a:t>
            </a:r>
          </a:p>
          <a:p>
            <a:pPr lvl="1"/>
            <a:r>
              <a:rPr lang="en-US" dirty="0"/>
              <a:t>Gatekeeper as the admission controller</a:t>
            </a:r>
          </a:p>
          <a:p>
            <a:pPr lvl="1"/>
            <a:r>
              <a:rPr lang="en-US" dirty="0"/>
              <a:t>Ratify for configured validators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DD8CC-05B5-9EB6-243C-3FB333931A69}"/>
              </a:ext>
            </a:extLst>
          </p:cNvPr>
          <p:cNvSpPr/>
          <p:nvPr/>
        </p:nvSpPr>
        <p:spPr>
          <a:xfrm>
            <a:off x="4201160" y="3795712"/>
            <a:ext cx="7267239" cy="23812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k8s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20511-543C-B152-908A-F81AA26D1D96}"/>
              </a:ext>
            </a:extLst>
          </p:cNvPr>
          <p:cNvSpPr/>
          <p:nvPr/>
        </p:nvSpPr>
        <p:spPr>
          <a:xfrm>
            <a:off x="7733030" y="4152882"/>
            <a:ext cx="3538219" cy="19621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namespaces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C6827-283A-B678-D97E-841921FCD2C8}"/>
              </a:ext>
            </a:extLst>
          </p:cNvPr>
          <p:cNvSpPr/>
          <p:nvPr/>
        </p:nvSpPr>
        <p:spPr>
          <a:xfrm>
            <a:off x="4292601" y="4413230"/>
            <a:ext cx="1894316" cy="165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Policy CRDs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BB017-A8B6-64EA-4C56-44CD268D39B5}"/>
              </a:ext>
            </a:extLst>
          </p:cNvPr>
          <p:cNvSpPr/>
          <p:nvPr/>
        </p:nvSpPr>
        <p:spPr>
          <a:xfrm>
            <a:off x="4453170" y="4870431"/>
            <a:ext cx="1595839" cy="113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Gatekeeper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008A-C700-3779-07AC-4C778B4260CD}"/>
              </a:ext>
            </a:extLst>
          </p:cNvPr>
          <p:cNvSpPr/>
          <p:nvPr/>
        </p:nvSpPr>
        <p:spPr>
          <a:xfrm>
            <a:off x="6246272" y="4881075"/>
            <a:ext cx="1423072" cy="627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ratify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75D4A-EDE8-A928-6544-C00FE27F7768}"/>
              </a:ext>
            </a:extLst>
          </p:cNvPr>
          <p:cNvSpPr/>
          <p:nvPr/>
        </p:nvSpPr>
        <p:spPr>
          <a:xfrm>
            <a:off x="6292739" y="5157319"/>
            <a:ext cx="1319454" cy="282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notary v2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F6C88-D504-7DEF-05CA-DF2A0906DBDC}"/>
              </a:ext>
            </a:extLst>
          </p:cNvPr>
          <p:cNvSpPr/>
          <p:nvPr/>
        </p:nvSpPr>
        <p:spPr>
          <a:xfrm>
            <a:off x="7850916" y="4413231"/>
            <a:ext cx="1597884" cy="1655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not-secured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4447A-CB57-8DEC-F58C-9E4DA4392A0D}"/>
              </a:ext>
            </a:extLst>
          </p:cNvPr>
          <p:cNvSpPr/>
          <p:nvPr/>
        </p:nvSpPr>
        <p:spPr>
          <a:xfrm>
            <a:off x="9580432" y="4413231"/>
            <a:ext cx="1597884" cy="1655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E5176-BEB2-37F2-3910-CF23C57E07C2}"/>
              </a:ext>
            </a:extLst>
          </p:cNvPr>
          <p:cNvSpPr/>
          <p:nvPr/>
        </p:nvSpPr>
        <p:spPr>
          <a:xfrm>
            <a:off x="4509171" y="5149831"/>
            <a:ext cx="1474322" cy="80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Constraints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42784-3573-486C-6C8F-B6818D7F6D6F}"/>
              </a:ext>
            </a:extLst>
          </p:cNvPr>
          <p:cNvSpPr/>
          <p:nvPr/>
        </p:nvSpPr>
        <p:spPr>
          <a:xfrm>
            <a:off x="4647378" y="5431621"/>
            <a:ext cx="1267835" cy="454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dirty="0"/>
              <a:t>kind: K8sSignedImages</a:t>
            </a:r>
          </a:p>
          <a:p>
            <a:pPr algn="ctr"/>
            <a:r>
              <a:rPr lang="en-US" sz="800" dirty="0"/>
              <a:t>Ratify-constraint</a:t>
            </a:r>
          </a:p>
          <a:p>
            <a:pPr algn="ctr"/>
            <a:r>
              <a:rPr lang="en-US" sz="800" dirty="0"/>
              <a:t>Namespace=secured</a:t>
            </a:r>
          </a:p>
        </p:txBody>
      </p:sp>
      <p:pic>
        <p:nvPicPr>
          <p:cNvPr id="16" name="Node-staging">
            <a:extLst>
              <a:ext uri="{FF2B5EF4-FFF2-40B4-BE49-F238E27FC236}">
                <a16:creationId xmlns:a16="http://schemas.microsoft.com/office/drawing/2014/main" id="{14834E62-BED7-06A8-964B-52968EA4F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946912" y="4938494"/>
            <a:ext cx="376668" cy="274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046-AB33-F7BE-CD54-39B3F3DA6DC0}"/>
              </a:ext>
            </a:extLst>
          </p:cNvPr>
          <p:cNvSpPr txBox="1"/>
          <p:nvPr/>
        </p:nvSpPr>
        <p:spPr>
          <a:xfrm>
            <a:off x="8277860" y="4932997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nginx:1.21.6</a:t>
            </a:r>
          </a:p>
        </p:txBody>
      </p:sp>
      <p:pic>
        <p:nvPicPr>
          <p:cNvPr id="18" name="Node-staging">
            <a:extLst>
              <a:ext uri="{FF2B5EF4-FFF2-40B4-BE49-F238E27FC236}">
                <a16:creationId xmlns:a16="http://schemas.microsoft.com/office/drawing/2014/main" id="{A6E3C6DD-1B2B-DB53-B6E2-A9535679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9690987" y="4938494"/>
            <a:ext cx="376668" cy="2744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23CCAD-E8B6-1E9D-37CF-4D9C6A78ACA1}"/>
              </a:ext>
            </a:extLst>
          </p:cNvPr>
          <p:cNvSpPr txBox="1"/>
          <p:nvPr/>
        </p:nvSpPr>
        <p:spPr>
          <a:xfrm>
            <a:off x="10021935" y="4932997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net-monitor:v1</a:t>
            </a:r>
          </a:p>
        </p:txBody>
      </p:sp>
    </p:spTree>
    <p:extLst>
      <p:ext uri="{BB962C8B-B14F-4D97-AF65-F5344CB8AC3E}">
        <p14:creationId xmlns:p14="http://schemas.microsoft.com/office/powerpoint/2010/main" val="3983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Securing k8s Namespaces</a:t>
            </a:r>
          </a:p>
        </p:txBody>
      </p:sp>
    </p:spTree>
    <p:extLst>
      <p:ext uri="{BB962C8B-B14F-4D97-AF65-F5344CB8AC3E}">
        <p14:creationId xmlns:p14="http://schemas.microsoft.com/office/powerpoint/2010/main" val="64455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3A56-3870-0A70-A3EF-DFDFF43E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962992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create ns secured</a:t>
            </a:r>
          </a:p>
          <a:p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create ns not-secured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namespace/secured created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namespace/not-secured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E0FF3-2ED6-E004-386C-5ADC94BF8ED1}"/>
              </a:ext>
            </a:extLst>
          </p:cNvPr>
          <p:cNvSpPr txBox="1"/>
          <p:nvPr/>
        </p:nvSpPr>
        <p:spPr>
          <a:xfrm>
            <a:off x="92765" y="2228671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nginx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--image=nginx:1.21.6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not-secured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pod/nginx created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FBE84-6C2D-DEFC-6A96-496F7FBA3B4C}"/>
              </a:ext>
            </a:extLst>
          </p:cNvPr>
          <p:cNvSpPr txBox="1"/>
          <p:nvPr/>
        </p:nvSpPr>
        <p:spPr>
          <a:xfrm>
            <a:off x="92765" y="3494350"/>
            <a:ext cx="1195787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helm upgrade --install ratify ratify/ratify --atomic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--set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registryCredsSecret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regcred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--set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ratifyTestCert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="$PUBLIC_KEY"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Release "ratify" has been upgraded. Happy Helming!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NAME: ratify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LAST DEPLOYED: Wed May 18 12:49:35 2022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NAMESPACE: default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STATUS: deployed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REVISION: 9</a:t>
            </a:r>
          </a:p>
        </p:txBody>
      </p:sp>
    </p:spTree>
    <p:extLst>
      <p:ext uri="{BB962C8B-B14F-4D97-AF65-F5344CB8AC3E}">
        <p14:creationId xmlns:p14="http://schemas.microsoft.com/office/powerpoint/2010/main" val="2246069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C535-419A-15CE-8B9D-FCB345EC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797358"/>
            <a:ext cx="1195787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cat &lt;&lt;EOF &gt; ./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constraint.yaml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apiVersion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constraints.gatekeeper.sh/v1beta1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kind: K8sSignedImages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metadata: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name: ratify-constraint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spec: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enforcementAction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deny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match: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kinds: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-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apiGroups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[""]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kinds: ["Pod"]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namespaces: ["secured"]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EOF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apply -f ./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constraint.yaml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k8ssignedimages.constraints.gatekeeper.sh/ratify-constraint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6DDAA-1134-C70E-059D-38CF445DD162}"/>
              </a:ext>
            </a:extLst>
          </p:cNvPr>
          <p:cNvSpPr txBox="1"/>
          <p:nvPr/>
        </p:nvSpPr>
        <p:spPr>
          <a:xfrm>
            <a:off x="117061" y="5102106"/>
            <a:ext cx="1195787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nginx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--image=nginx:1.21.6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Error from server (Forbidden): admission webhook "validation.gatekeeper.sh" denied the request: [ratify-constraint] Image verification failed : {"errors": [["nginx:1.21.6", "nginx:1.21.6_invalid"]], "responses": [], 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": 200, 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system_error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": ""}</a:t>
            </a:r>
          </a:p>
        </p:txBody>
      </p:sp>
    </p:spTree>
    <p:extLst>
      <p:ext uri="{BB962C8B-B14F-4D97-AF65-F5344CB8AC3E}">
        <p14:creationId xmlns:p14="http://schemas.microsoft.com/office/powerpoint/2010/main" val="13158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0A5-F370-4AC6-B19A-E876A0B6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Notary v2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DFCF-5C3F-43A2-B6BB-9362B1401C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on Existing Security Fundamentals</a:t>
            </a:r>
          </a:p>
          <a:p>
            <a:pPr lvl="1"/>
            <a:r>
              <a:rPr lang="en-US" dirty="0"/>
              <a:t>Building on existing specs, enhancing and adding as needed</a:t>
            </a:r>
          </a:p>
          <a:p>
            <a:pPr lvl="1"/>
            <a:r>
              <a:rPr lang="en-US" dirty="0"/>
              <a:t>Investing in security and supply chain libraries </a:t>
            </a:r>
            <a:br>
              <a:rPr lang="en-US" dirty="0"/>
            </a:br>
            <a:r>
              <a:rPr lang="en-US" dirty="0">
                <a:hlinkClick r:id="rId2"/>
              </a:rPr>
              <a:t>x.509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notation-go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oras</a:t>
            </a:r>
            <a:r>
              <a:rPr lang="en-US" dirty="0">
                <a:hlinkClick r:id="rId4"/>
              </a:rPr>
              <a:t>-go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artifacts-spec</a:t>
            </a:r>
            <a:endParaRPr lang="en-US" dirty="0"/>
          </a:p>
          <a:p>
            <a:r>
              <a:rPr lang="en-US" dirty="0"/>
              <a:t>Invest and Extend Existing Services</a:t>
            </a:r>
          </a:p>
          <a:p>
            <a:pPr lvl="1"/>
            <a:r>
              <a:rPr lang="en-US" dirty="0"/>
              <a:t>Registries are everywhere…</a:t>
            </a:r>
          </a:p>
          <a:p>
            <a:pPr lvl="1"/>
            <a:r>
              <a:rPr lang="en-US" dirty="0"/>
              <a:t>Investing in existing core infrastructure </a:t>
            </a:r>
          </a:p>
          <a:p>
            <a:r>
              <a:rPr lang="en-US" dirty="0"/>
              <a:t>Best Practices for Secure Supply Chain Artifacts</a:t>
            </a:r>
          </a:p>
          <a:p>
            <a:pPr lvl="1"/>
            <a:r>
              <a:rPr lang="en-US" dirty="0"/>
              <a:t>Signatures, and all other supply chain artifacts flow with the images</a:t>
            </a:r>
          </a:p>
          <a:p>
            <a:pPr lvl="1"/>
            <a:r>
              <a:rPr lang="en-US" dirty="0"/>
              <a:t>Trust the integrity of the artifact made it from source to destination</a:t>
            </a:r>
          </a:p>
          <a:p>
            <a:pPr lvl="1"/>
            <a:r>
              <a:rPr lang="en-US" dirty="0"/>
              <a:t>Public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Private</a:t>
            </a:r>
          </a:p>
          <a:p>
            <a:pPr lvl="1"/>
            <a:r>
              <a:rPr lang="en-US" dirty="0"/>
              <a:t>Private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dev </a:t>
            </a:r>
            <a:r>
              <a:rPr lang="en-US" dirty="0">
                <a:sym typeface="Wingdings" panose="05000000000000000000" pitchFamily="2" charset="2"/>
              </a:rPr>
              <a:t> staging  prod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CC9CB-E98C-18CF-6016-55274726DEDF}"/>
              </a:ext>
            </a:extLst>
          </p:cNvPr>
          <p:cNvSpPr txBox="1"/>
          <p:nvPr/>
        </p:nvSpPr>
        <p:spPr>
          <a:xfrm>
            <a:off x="165969" y="6492875"/>
            <a:ext cx="6773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https://github.com/notaryproject/notaryproject/blob/main/requirements.md#goals</a:t>
            </a:r>
            <a:r>
              <a:rPr lang="en-US" sz="1200" dirty="0"/>
              <a:t> </a:t>
            </a:r>
          </a:p>
        </p:txBody>
      </p:sp>
      <p:pic>
        <p:nvPicPr>
          <p:cNvPr id="8" name="Picture 2" descr="Tamper Evident Label Material - Tamperguard">
            <a:extLst>
              <a:ext uri="{FF2B5EF4-FFF2-40B4-BE49-F238E27FC236}">
                <a16:creationId xmlns:a16="http://schemas.microsoft.com/office/drawing/2014/main" id="{A194006A-08C9-6C3A-083B-0ECA1041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1325563"/>
            <a:ext cx="2632364" cy="18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9045C5-D90B-4388-33E1-20A1DE16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78209">
            <a:off x="10101143" y="1875649"/>
            <a:ext cx="1549351" cy="4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16CA-C98F-928F-169A-2E5F4197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797358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net-monitor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--image=wabbitnetworks.azurecr.io/net-monitor:v1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pod/net-monitor created</a:t>
            </a:r>
          </a:p>
        </p:txBody>
      </p:sp>
    </p:spTree>
    <p:extLst>
      <p:ext uri="{BB962C8B-B14F-4D97-AF65-F5344CB8AC3E}">
        <p14:creationId xmlns:p14="http://schemas.microsoft.com/office/powerpoint/2010/main" val="167020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Tools, </a:t>
            </a:r>
            <a:r>
              <a:rPr lang="en-US" dirty="0" err="1"/>
              <a:t>SBoM</a:t>
            </a:r>
            <a:r>
              <a:rPr lang="en-US" dirty="0"/>
              <a:t> Creation, Image Scan Results, Signatures</a:t>
            </a:r>
          </a:p>
          <a:p>
            <a:r>
              <a:rPr lang="en-US" dirty="0"/>
              <a:t>Once approved:</a:t>
            </a:r>
            <a:br>
              <a:rPr lang="en-US" dirty="0"/>
            </a:br>
            <a:r>
              <a:rPr lang="en-US" dirty="0"/>
              <a:t>	promote from source to target, including the graph of artifacts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CA772-0296-93FD-5559-9999408C3D02}"/>
              </a:ext>
            </a:extLst>
          </p:cNvPr>
          <p:cNvSpPr txBox="1"/>
          <p:nvPr/>
        </p:nvSpPr>
        <p:spPr>
          <a:xfrm>
            <a:off x="4595247" y="3841782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2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oras</a:t>
            </a:r>
            <a:r>
              <a:rPr lang="en-US" b="1" dirty="0">
                <a:latin typeface="Consolas" panose="020B0609020204030204" pitchFamily="49" charset="0"/>
              </a:rPr>
              <a:t> copy [source] [destination] --recursive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1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</a:t>
            </a:r>
            <a:r>
              <a:rPr lang="en-US" i="1" dirty="0"/>
              <a:t>with</a:t>
            </a:r>
            <a:r>
              <a:rPr lang="en-US" dirty="0"/>
              <a:t> Gatekeeper/Ratify and other policy managers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72DD-323B-74DD-EE6B-D148EB19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Signed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216C-2C85-B95B-BC98-B96237F01BF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9307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Notary v2 finishing up RC1 this month (May)</a:t>
            </a:r>
          </a:p>
          <a:p>
            <a:r>
              <a:rPr lang="en-US" dirty="0"/>
              <a:t>Microsoft shipping signed images and supply chain artifacts</a:t>
            </a:r>
          </a:p>
          <a:p>
            <a:pPr lvl="1"/>
            <a:r>
              <a:rPr lang="en-US" dirty="0"/>
              <a:t>For Azure Service validations</a:t>
            </a:r>
          </a:p>
          <a:p>
            <a:pPr lvl="1"/>
            <a:r>
              <a:rPr lang="en-US" dirty="0"/>
              <a:t>For US Executive Order Conformance (Claims &amp; signed SBOMs)</a:t>
            </a:r>
          </a:p>
          <a:p>
            <a:pPr lvl="1"/>
            <a:r>
              <a:rPr lang="en-US" dirty="0"/>
              <a:t>Notation alpha 1 signed images coming online</a:t>
            </a:r>
          </a:p>
          <a:p>
            <a:pPr lvl="1"/>
            <a:endParaRPr lang="en-US" sz="4700" dirty="0"/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Other images: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mcr.microsoft.com/</a:t>
            </a:r>
            <a:r>
              <a:rPr lang="en-US" sz="1800" dirty="0" err="1">
                <a:latin typeface="Consolas" panose="020B0609020204030204" pitchFamily="49" charset="0"/>
              </a:rPr>
              <a:t>oss</a:t>
            </a:r>
            <a:r>
              <a:rPr lang="en-US" sz="1800" dirty="0">
                <a:latin typeface="Consolas" panose="020B0609020204030204" pitchFamily="49" charset="0"/>
              </a:rPr>
              <a:t>/</a:t>
            </a:r>
            <a:r>
              <a:rPr lang="en-US" sz="1800" dirty="0" err="1">
                <a:latin typeface="Consolas" panose="020B0609020204030204" pitchFamily="49" charset="0"/>
              </a:rPr>
              <a:t>kubernetes</a:t>
            </a:r>
            <a:r>
              <a:rPr lang="en-US" sz="1800" dirty="0">
                <a:latin typeface="Consolas" panose="020B0609020204030204" pitchFamily="49" charset="0"/>
              </a:rPr>
              <a:t>/kube-apiserver:v1.25.0-alpha.0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mcr.microsoft.com/</a:t>
            </a:r>
            <a:r>
              <a:rPr lang="en-US" sz="1800" dirty="0" err="1">
                <a:latin typeface="Consolas" panose="020B0609020204030204" pitchFamily="49" charset="0"/>
              </a:rPr>
              <a:t>oss</a:t>
            </a:r>
            <a:r>
              <a:rPr lang="en-US" sz="1800" dirty="0">
                <a:latin typeface="Consolas" panose="020B0609020204030204" pitchFamily="49" charset="0"/>
              </a:rPr>
              <a:t>/</a:t>
            </a:r>
            <a:r>
              <a:rPr lang="en-US" sz="1800" dirty="0" err="1">
                <a:latin typeface="Consolas" panose="020B0609020204030204" pitchFamily="49" charset="0"/>
              </a:rPr>
              <a:t>kubernetes</a:t>
            </a:r>
            <a:r>
              <a:rPr lang="en-US" sz="1800" dirty="0">
                <a:latin typeface="Consolas" panose="020B0609020204030204" pitchFamily="49" charset="0"/>
              </a:rPr>
              <a:t>/ingress/nginx-ingress-controller:v1.2.0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More info at: </a:t>
            </a:r>
            <a:r>
              <a:rPr lang="en-US" dirty="0">
                <a:hlinkClick r:id="rId2"/>
              </a:rPr>
              <a:t>aka.ms/</a:t>
            </a:r>
            <a:r>
              <a:rPr lang="en-US" dirty="0" err="1">
                <a:hlinkClick r:id="rId2"/>
              </a:rPr>
              <a:t>mcr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03CFE-39BA-B66B-BB26-7AA2F5563098}"/>
              </a:ext>
            </a:extLst>
          </p:cNvPr>
          <p:cNvSpPr txBox="1"/>
          <p:nvPr/>
        </p:nvSpPr>
        <p:spPr>
          <a:xfrm>
            <a:off x="1841500" y="3645762"/>
            <a:ext cx="904240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notation verify --cert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msft_supply_chain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 mcr.microsoft.com/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mcr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hello-world-oras-canary:demo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5477-9BBE-4442-A142-4017E5F5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Notary v2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463-5679-44BA-BB4A-B00A979019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Specs finalizing</a:t>
            </a:r>
          </a:p>
          <a:p>
            <a:pPr lvl="1"/>
            <a:r>
              <a:rPr lang="en-US" dirty="0">
                <a:hlinkClick r:id="rId2"/>
              </a:rPr>
              <a:t>Notary Signature Specification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Signing and Verification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Trust Stores and Policy</a:t>
            </a:r>
            <a:endParaRPr lang="en-US" dirty="0"/>
          </a:p>
          <a:p>
            <a:r>
              <a:rPr lang="en-US" dirty="0"/>
              <a:t>Releases</a:t>
            </a:r>
          </a:p>
          <a:p>
            <a:pPr lvl="1"/>
            <a:r>
              <a:rPr lang="en-US" dirty="0">
                <a:hlinkClick r:id="rId2"/>
              </a:rPr>
              <a:t>v0.7.1-alpha.1</a:t>
            </a:r>
            <a:r>
              <a:rPr lang="en-US" dirty="0"/>
              <a:t> released, with </a:t>
            </a:r>
            <a:r>
              <a:rPr lang="en-US" dirty="0">
                <a:hlinkClick r:id="rId5"/>
              </a:rPr>
              <a:t>preview support in Azure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Supports remotely secured and signed x509 certs, verified and deployed to k8s</a:t>
            </a:r>
          </a:p>
          <a:p>
            <a:pPr lvl="2"/>
            <a:r>
              <a:rPr lang="en-US" dirty="0">
                <a:hlinkClick r:id="rId5"/>
              </a:rPr>
              <a:t>Azure Key Vault Provider</a:t>
            </a:r>
            <a:endParaRPr lang="en-US" dirty="0"/>
          </a:p>
          <a:p>
            <a:pPr lvl="2"/>
            <a:r>
              <a:rPr lang="en-US" dirty="0"/>
              <a:t>AWS in progress</a:t>
            </a:r>
          </a:p>
          <a:p>
            <a:pPr lvl="2"/>
            <a:r>
              <a:rPr lang="en-US" dirty="0"/>
              <a:t>Docker Official Image signatures coming soon</a:t>
            </a:r>
          </a:p>
          <a:p>
            <a:pPr lvl="1"/>
            <a:r>
              <a:rPr lang="en-US" dirty="0"/>
              <a:t>RC1 May</a:t>
            </a:r>
          </a:p>
          <a:p>
            <a:pPr lvl="2"/>
            <a:r>
              <a:rPr lang="en-US" dirty="0"/>
              <a:t>RC1 stable with feature/signature compatibility with 1.0</a:t>
            </a:r>
          </a:p>
        </p:txBody>
      </p:sp>
    </p:spTree>
    <p:extLst>
      <p:ext uri="{BB962C8B-B14F-4D97-AF65-F5344CB8AC3E}">
        <p14:creationId xmlns:p14="http://schemas.microsoft.com/office/powerpoint/2010/main" val="16190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E58B-695E-4429-BDE6-26D963B9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B08C-DB9C-6659-0213-740E638D21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Additional Identities?</a:t>
            </a:r>
          </a:p>
          <a:p>
            <a:pPr lvl="1"/>
            <a:r>
              <a:rPr lang="en-US" dirty="0"/>
              <a:t>SSH Keys for Build Systems &amp; OSS projects/people</a:t>
            </a:r>
          </a:p>
          <a:p>
            <a:r>
              <a:rPr lang="en-US" dirty="0"/>
              <a:t>Distributed Identity Support</a:t>
            </a:r>
          </a:p>
          <a:p>
            <a:pPr lvl="1"/>
            <a:r>
              <a:rPr lang="en-US" dirty="0"/>
              <a:t>Widening the types of identities, with validations</a:t>
            </a:r>
          </a:p>
          <a:p>
            <a:pPr lvl="1"/>
            <a:r>
              <a:rPr lang="en-US" dirty="0"/>
              <a:t>Policy, to decide the types of identities you wish to trust, for </a:t>
            </a:r>
            <a:r>
              <a:rPr lang="en-US"/>
              <a:t>each environment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41BCA-E52B-4B41-9FFC-CCDEA5C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29C3-18BB-4E4F-8EA9-A50F9B316D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2600" y="1825625"/>
            <a:ext cx="10858500" cy="4351338"/>
          </a:xfrm>
        </p:spPr>
        <p:txBody>
          <a:bodyPr/>
          <a:lstStyle/>
          <a:p>
            <a:r>
              <a:rPr lang="en-US" dirty="0"/>
              <a:t>Signatures enable attestation of an artifact by a given entity</a:t>
            </a:r>
          </a:p>
          <a:p>
            <a:r>
              <a:rPr lang="en-US" dirty="0"/>
              <a:t>You choose which entities you trust, for each environment</a:t>
            </a:r>
          </a:p>
          <a:p>
            <a:r>
              <a:rPr lang="en-US" dirty="0"/>
              <a:t>As you promote, stamp with a signature for that environment</a:t>
            </a:r>
          </a:p>
          <a:p>
            <a:r>
              <a:rPr lang="en-US" dirty="0"/>
              <a:t>Notary v2 references, generalized for all supply chain reference types</a:t>
            </a:r>
          </a:p>
          <a:p>
            <a:r>
              <a:rPr lang="en-US" dirty="0"/>
              <a:t>ORAS enables promoting a graph of artifacts into the environment you trust, and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13110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2850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Notary v2: 	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(Reference Types):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pt-BR" sz="2400" dirty="0"/>
              <a:t>Ratify:	</a:t>
            </a:r>
            <a:r>
              <a:rPr lang="pt-BR" sz="2400" dirty="0">
                <a:hlinkClick r:id="rId7"/>
              </a:rPr>
              <a:t>github.com/deislabs/ratify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8"/>
              </a:rPr>
              <a:t>github.com/</a:t>
            </a:r>
            <a:r>
              <a:rPr lang="en-US" sz="2400" dirty="0" err="1">
                <a:hlinkClick r:id="rId8"/>
              </a:rPr>
              <a:t>oras</a:t>
            </a:r>
            <a:r>
              <a:rPr lang="en-US" sz="2400" dirty="0">
                <a:hlinkClick r:id="rId8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1047446" y="4585151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61454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8963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3362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7005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2C061F-B0ED-4E25-BA41-37D72E4022D9}"/>
              </a:ext>
            </a:extLst>
          </p:cNvPr>
          <p:cNvSpPr txBox="1"/>
          <p:nvPr/>
        </p:nvSpPr>
        <p:spPr>
          <a:xfrm>
            <a:off x="5542152" y="4595266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tx1"/>
                </a:solidFill>
              </a:rPr>
              <a:t>CTO</a:t>
            </a:r>
          </a:p>
          <a:p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r>
              <a:rPr lang="en-US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tx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Image result for blog logo">
            <a:extLst>
              <a:ext uri="{FF2B5EF4-FFF2-40B4-BE49-F238E27FC236}">
                <a16:creationId xmlns:a16="http://schemas.microsoft.com/office/drawing/2014/main" id="{B32309CD-E570-4C00-A46C-3721DE6A7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5356860" y="615307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Image result for twitter logo">
            <a:extLst>
              <a:ext uri="{FF2B5EF4-FFF2-40B4-BE49-F238E27FC236}">
                <a16:creationId xmlns:a16="http://schemas.microsoft.com/office/drawing/2014/main" id="{82DEAB6B-B615-465D-9FEC-7B32FA62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57" y="590397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F7AE96C-1762-4627-AB44-9CB7F3F00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01" y="6343896"/>
            <a:ext cx="106505" cy="106505"/>
          </a:xfrm>
          <a:prstGeom prst="rect">
            <a:avLst/>
          </a:prstGeom>
        </p:spPr>
      </p:pic>
      <p:pic>
        <p:nvPicPr>
          <p:cNvPr id="33" name="Picture 6" descr="Image result for email logo">
            <a:extLst>
              <a:ext uri="{FF2B5EF4-FFF2-40B4-BE49-F238E27FC236}">
                <a16:creationId xmlns:a16="http://schemas.microsoft.com/office/drawing/2014/main" id="{FF2059B8-1DFD-4574-AAF5-7B81EA625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5414957" y="570816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06B-1BD1-463F-8A26-772E505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EEA-2B1B-41A9-971C-A61474E5B5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2118" y="1825625"/>
            <a:ext cx="10515600" cy="4649788"/>
          </a:xfrm>
        </p:spPr>
        <p:txBody>
          <a:bodyPr>
            <a:normAutofit/>
          </a:bodyPr>
          <a:lstStyle/>
          <a:p>
            <a:r>
              <a:rPr lang="en-US" b="1" dirty="0"/>
              <a:t>Creation of Content</a:t>
            </a:r>
          </a:p>
          <a:p>
            <a:pPr lvl="1"/>
            <a:r>
              <a:rPr lang="en-US" dirty="0"/>
              <a:t>The building of content (binaries, packages, images)</a:t>
            </a:r>
          </a:p>
          <a:p>
            <a:r>
              <a:rPr lang="en-US" b="1" dirty="0"/>
              <a:t>Distribution of Content</a:t>
            </a:r>
          </a:p>
          <a:p>
            <a:pPr lvl="1"/>
            <a:r>
              <a:rPr lang="en-US" dirty="0"/>
              <a:t>Distributing the content to consumers</a:t>
            </a:r>
          </a:p>
          <a:p>
            <a:pPr lvl="1"/>
            <a:r>
              <a:rPr lang="en-US" dirty="0"/>
              <a:t>Distribution includes promotion across different environments</a:t>
            </a:r>
          </a:p>
          <a:p>
            <a:pPr lvl="1"/>
            <a:r>
              <a:rPr lang="en-US" dirty="0"/>
              <a:t>Including all related content, signatures, scans, </a:t>
            </a:r>
            <a:r>
              <a:rPr lang="en-US" dirty="0" err="1"/>
              <a:t>sboms</a:t>
            </a:r>
            <a:r>
              <a:rPr lang="en-US" dirty="0"/>
              <a:t>, claims</a:t>
            </a:r>
          </a:p>
          <a:p>
            <a:r>
              <a:rPr lang="en-US" b="1" dirty="0"/>
              <a:t>Consumption of Content</a:t>
            </a:r>
          </a:p>
          <a:p>
            <a:pPr lvl="1"/>
            <a:r>
              <a:rPr lang="en-US" dirty="0"/>
              <a:t>To build other content</a:t>
            </a:r>
          </a:p>
          <a:p>
            <a:pPr lvl="1"/>
            <a:r>
              <a:rPr lang="en-US" dirty="0"/>
              <a:t>To import from other sources</a:t>
            </a:r>
          </a:p>
          <a:p>
            <a:pPr lvl="1"/>
            <a:r>
              <a:rPr lang="en-US" dirty="0"/>
              <a:t>To deploy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DF0E-B1E9-49C1-A2CC-8B40DC14D43A}"/>
              </a:ext>
            </a:extLst>
          </p:cNvPr>
          <p:cNvSpPr/>
          <p:nvPr/>
        </p:nvSpPr>
        <p:spPr>
          <a:xfrm>
            <a:off x="838200" y="2779358"/>
            <a:ext cx="10896600" cy="3567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F0B0A4-FBE8-48D3-9B74-1C9B2E5F8E77}"/>
              </a:ext>
            </a:extLst>
          </p:cNvPr>
          <p:cNvSpPr/>
          <p:nvPr/>
        </p:nvSpPr>
        <p:spPr>
          <a:xfrm rot="16200000">
            <a:off x="47230" y="1946673"/>
            <a:ext cx="1546226" cy="179308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Tamper Evident Label Material - Tamperguard">
            <a:extLst>
              <a:ext uri="{FF2B5EF4-FFF2-40B4-BE49-F238E27FC236}">
                <a16:creationId xmlns:a16="http://schemas.microsoft.com/office/drawing/2014/main" id="{EFE7ABB0-BF70-8629-AAD8-EC4FFEBB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1325563"/>
            <a:ext cx="2632364" cy="18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0D17AD-3157-C5E5-6A2B-B028A333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78209">
            <a:off x="10101143" y="1875649"/>
            <a:ext cx="1549351" cy="4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“All deployed content must be signed”</a:t>
            </a:r>
          </a:p>
          <a:p>
            <a:pPr lvl="1"/>
            <a:r>
              <a:rPr lang="en-US" dirty="0"/>
              <a:t>By who?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don’t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do you/don’t you trust for a </a:t>
            </a:r>
            <a:r>
              <a:rPr lang="en-US" b="1" dirty="0"/>
              <a:t>given environment</a:t>
            </a:r>
            <a:r>
              <a:rPr lang="en-US" dirty="0"/>
              <a:t> or </a:t>
            </a:r>
            <a:r>
              <a:rPr lang="en-US" b="1" dirty="0"/>
              <a:t>application</a:t>
            </a:r>
            <a:r>
              <a:rPr lang="en-US" dirty="0"/>
              <a:t>?</a:t>
            </a:r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EEF3DDB-7029-69B6-6B9B-3D88252F54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668963"/>
            <a:ext cx="10515600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cert (not secure) = no 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E7B1-4B49-70C9-1C19-9592DD71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75" y="2108581"/>
            <a:ext cx="5276190" cy="149523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5CA5FC2-1425-81D1-E539-CE8BB524CCD3}"/>
              </a:ext>
            </a:extLst>
          </p:cNvPr>
          <p:cNvGrpSpPr/>
          <p:nvPr/>
        </p:nvGrpSpPr>
        <p:grpSpPr>
          <a:xfrm>
            <a:off x="2506218" y="2538323"/>
            <a:ext cx="3714286" cy="2980952"/>
            <a:chOff x="2506218" y="2538323"/>
            <a:chExt cx="3714286" cy="298095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DD834B-C1DF-3FD2-8D48-DC17DB05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218" y="2824037"/>
              <a:ext cx="3714286" cy="269523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B58CC13-C5AE-38C0-3823-37AECC5B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6218" y="2538323"/>
              <a:ext cx="1190476" cy="285714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F25A72B-23CE-D08F-2153-523F97B5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266" y="2824037"/>
            <a:ext cx="3714286" cy="26952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7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4C8903-8A9E-E1A9-1AE7-529E1182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Do You Trust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C5A5A-7893-EB4D-5E41-AFCB65C7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1475" y="2107712"/>
            <a:ext cx="7325075" cy="13142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442EC-1262-7477-0AA8-C5E331F916F1}"/>
              </a:ext>
            </a:extLst>
          </p:cNvPr>
          <p:cNvSpPr/>
          <p:nvPr/>
        </p:nvSpPr>
        <p:spPr>
          <a:xfrm>
            <a:off x="1541475" y="2871787"/>
            <a:ext cx="7325075" cy="55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863FAF-31C7-674B-CC39-E35D9DFC8C54}"/>
              </a:ext>
            </a:extLst>
          </p:cNvPr>
          <p:cNvGrpSpPr/>
          <p:nvPr/>
        </p:nvGrpSpPr>
        <p:grpSpPr>
          <a:xfrm>
            <a:off x="2912394" y="2541481"/>
            <a:ext cx="3714286" cy="2463875"/>
            <a:chOff x="4372969" y="4186380"/>
            <a:chExt cx="3714286" cy="2463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BC829-7D78-1869-F039-3A7D4D60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969" y="4450255"/>
              <a:ext cx="3714286" cy="22000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969" y="4186380"/>
              <a:ext cx="380952" cy="24761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680" y="3183129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F9B7B-E2F4-82A0-0007-C98FA1104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483" y="1690688"/>
            <a:ext cx="3857143" cy="4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D79B3B-CD51-E592-EDE8-526CAA7893AC}"/>
              </a:ext>
            </a:extLst>
          </p:cNvPr>
          <p:cNvSpPr/>
          <p:nvPr/>
        </p:nvSpPr>
        <p:spPr>
          <a:xfrm>
            <a:off x="9572626" y="3183130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E3D81B-32A2-C00C-90D9-2AEC08B53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972" y="1912212"/>
            <a:ext cx="3857143" cy="4857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30E736-EFB7-B53A-0A7E-932045500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461" y="2133736"/>
            <a:ext cx="3857143" cy="4857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C8A56F-4AB3-3990-6975-5FCD775F4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950" y="2355260"/>
            <a:ext cx="3857143" cy="4857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19BA18-7A77-F91A-88CA-E63B156621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439" y="2576784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7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0C69E-4345-DC03-CF39-53609423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75" y="2117236"/>
            <a:ext cx="7590476" cy="13047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863FAF-31C7-674B-CC39-E35D9DFC8C54}"/>
              </a:ext>
            </a:extLst>
          </p:cNvPr>
          <p:cNvGrpSpPr/>
          <p:nvPr/>
        </p:nvGrpSpPr>
        <p:grpSpPr>
          <a:xfrm>
            <a:off x="2970835" y="2563777"/>
            <a:ext cx="3714286" cy="2463875"/>
            <a:chOff x="4372969" y="4186380"/>
            <a:chExt cx="3714286" cy="2463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BC829-7D78-1869-F039-3A7D4D60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72969" y="4450255"/>
              <a:ext cx="3714286" cy="22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969" y="4186380"/>
              <a:ext cx="380952" cy="24761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41853" y="3183129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1B08D9-8FCB-79E5-FCBF-25E955A25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483" y="1690687"/>
            <a:ext cx="3857143" cy="48571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6A235B-25FC-4C35-506F-B84DFB1B9257}"/>
              </a:ext>
            </a:extLst>
          </p:cNvPr>
          <p:cNvSpPr/>
          <p:nvPr/>
        </p:nvSpPr>
        <p:spPr>
          <a:xfrm>
            <a:off x="9572626" y="3183130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CD2745-38E0-3CBC-CEF1-54E0F7C2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656" y="2106718"/>
            <a:ext cx="3857143" cy="48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86FD3C-8AC4-E079-5256-5771BF302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764" y="2111977"/>
            <a:ext cx="3857143" cy="4857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731B6A-BB9C-96B2-2C64-BA65CE284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0045" y="2533267"/>
            <a:ext cx="3857143" cy="48571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CEC7E-9B50-8D1A-443E-C5E7B3D72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2325" y="2954557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80CFA51-FB3C-795E-3870-51711FD0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25" y="2954557"/>
            <a:ext cx="3857143" cy="4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0C69E-4345-DC03-CF39-53609423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1475" y="2135043"/>
            <a:ext cx="7590476" cy="12691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61C784-45B5-2700-9D26-C0641FF3248E}"/>
              </a:ext>
            </a:extLst>
          </p:cNvPr>
          <p:cNvGrpSpPr/>
          <p:nvPr/>
        </p:nvGrpSpPr>
        <p:grpSpPr>
          <a:xfrm>
            <a:off x="2970835" y="2563777"/>
            <a:ext cx="3714286" cy="3000000"/>
            <a:chOff x="2970835" y="2563777"/>
            <a:chExt cx="3714286" cy="300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835" y="2563777"/>
              <a:ext cx="380952" cy="247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9C045F-97E4-F0AB-1A9C-32F9F642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835" y="2811396"/>
              <a:ext cx="3714286" cy="2752381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E683BC7-AC84-0E2E-3BD5-F4C360F9E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080" y="3258435"/>
            <a:ext cx="3714286" cy="2752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41853" y="3742528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6A235B-25FC-4C35-506F-B84DFB1B9257}"/>
              </a:ext>
            </a:extLst>
          </p:cNvPr>
          <p:cNvSpPr/>
          <p:nvPr/>
        </p:nvSpPr>
        <p:spPr>
          <a:xfrm>
            <a:off x="9572626" y="3742529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1B08D9-8FCB-79E5-FCBF-25E955A2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12506" y="1690687"/>
            <a:ext cx="3857143" cy="4857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CD2745-38E0-3CBC-CEF1-54E0F7C245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347919" y="2111527"/>
            <a:ext cx="3857143" cy="48564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86FD3C-8AC4-E079-5256-5771BF302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347919" y="2112203"/>
            <a:ext cx="3857143" cy="48564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CEC7E-9B50-8D1A-443E-C5E7B3D724B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683332" y="2533042"/>
            <a:ext cx="3857143" cy="4857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7E3D22-80E5-87B4-E3B5-CF819A3EF8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8744" y="2954557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8934</TotalTime>
  <Words>2562</Words>
  <Application>Microsoft Office PowerPoint</Application>
  <PresentationFormat>Widescreen</PresentationFormat>
  <Paragraphs>434</Paragraphs>
  <Slides>38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Consolas</vt:lpstr>
      <vt:lpstr>Cascadia Mono</vt:lpstr>
      <vt:lpstr>Segoe UI</vt:lpstr>
      <vt:lpstr>Arial</vt:lpstr>
      <vt:lpstr>Clarity City Medium</vt:lpstr>
      <vt:lpstr>Clarity City</vt:lpstr>
      <vt:lpstr>Calibri</vt:lpstr>
      <vt:lpstr>Office Theme</vt:lpstr>
      <vt:lpstr>1_Office Theme</vt:lpstr>
      <vt:lpstr>PowerPoint Presentation</vt:lpstr>
      <vt:lpstr>Today’s Agenda</vt:lpstr>
      <vt:lpstr>Notary v2 Goals</vt:lpstr>
      <vt:lpstr>Stages of the Supply Chain</vt:lpstr>
      <vt:lpstr>Signing – what does it promise?</vt:lpstr>
      <vt:lpstr>Who Do You Trust</vt:lpstr>
      <vt:lpstr>Who Do You Trust</vt:lpstr>
      <vt:lpstr>Who Do You Trust</vt:lpstr>
      <vt:lpstr>Who Do You Trust</vt:lpstr>
      <vt:lpstr>Who Do You Trust</vt:lpstr>
      <vt:lpstr>Different Levels of Trust</vt:lpstr>
      <vt:lpstr>Different roots and kinds of Trust</vt:lpstr>
      <vt:lpstr>Artifact Promotion</vt:lpstr>
      <vt:lpstr>Notary v2 Policy Management</vt:lpstr>
      <vt:lpstr>Supply Chain Artifact Challenges</vt:lpstr>
      <vt:lpstr>How Notary v2 Enables Secure Workflows</vt:lpstr>
      <vt:lpstr>Demo</vt:lpstr>
      <vt:lpstr>PowerPoint Presentation</vt:lpstr>
      <vt:lpstr>PowerPoint Presentation</vt:lpstr>
      <vt:lpstr>PowerPoint Presentation</vt:lpstr>
      <vt:lpstr>PowerPoint Presentation</vt:lpstr>
      <vt:lpstr>Remote Signing</vt:lpstr>
      <vt:lpstr>Notary  Plug Ins</vt:lpstr>
      <vt:lpstr>Demo</vt:lpstr>
      <vt:lpstr>PowerPoint Presentation</vt:lpstr>
      <vt:lpstr>Securing Kubernetes Namespaces</vt:lpstr>
      <vt:lpstr>Demo</vt:lpstr>
      <vt:lpstr>PowerPoint Presentation</vt:lpstr>
      <vt:lpstr>PowerPoint Presentation</vt:lpstr>
      <vt:lpstr>PowerPoint Presentation</vt:lpstr>
      <vt:lpstr>Promoting Artifacts</vt:lpstr>
      <vt:lpstr>Demo</vt:lpstr>
      <vt:lpstr>Notary v2 Policy Management</vt:lpstr>
      <vt:lpstr>Notary v2 Signed Content</vt:lpstr>
      <vt:lpstr>Notary v2 Status</vt:lpstr>
      <vt:lpstr>Open Questions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40</cp:revision>
  <dcterms:created xsi:type="dcterms:W3CDTF">2019-07-29T21:37:05Z</dcterms:created>
  <dcterms:modified xsi:type="dcterms:W3CDTF">2022-05-22T07:12:39Z</dcterms:modified>
</cp:coreProperties>
</file>